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8" r:id="rId18"/>
  </p:sldIdLst>
  <p:sldSz cx="9144000" cy="5143500" type="screen16x9"/>
  <p:notesSz cx="6858000" cy="9144000"/>
  <p:embeddedFontLst>
    <p:embeddedFont>
      <p:font typeface="Algerian" panose="04020705040A02060702" pitchFamily="82" charset="0"/>
      <p:regular r:id="rId20"/>
    </p:embeddedFont>
    <p:embeddedFont>
      <p:font typeface="Calibri" panose="020F0502020204030204" pitchFamily="34" charset="0"/>
      <p:regular r:id="rId21"/>
      <p:bold r:id="rId22"/>
      <p:italic r:id="rId23"/>
      <p:boldItalic r:id="rId24"/>
    </p:embeddedFont>
    <p:embeddedFont>
      <p:font typeface="Mongolian Baiti" panose="03000500000000000000" pitchFamily="66" charset="0"/>
      <p:regular r:id="rId25"/>
    </p:embeddedFont>
    <p:embeddedFont>
      <p:font typeface="OCR A Extended" panose="02010509020102010303" pitchFamily="50" charset="0"/>
      <p:regular r:id="rId26"/>
    </p:embeddedFont>
    <p:embeddedFont>
      <p:font typeface="Poppins" panose="020B0604020202020204" charset="0"/>
      <p:regular r:id="rId27"/>
      <p:bold r:id="rId28"/>
      <p:italic r:id="rId29"/>
      <p:boldItalic r:id="rId30"/>
    </p:embeddedFont>
    <p:embeddedFont>
      <p:font typeface="Poppins Light" panose="020B0604020202020204" charset="0"/>
      <p:regular r:id="rId31"/>
      <p:bold r:id="rId32"/>
      <p:italic r:id="rId33"/>
      <p:boldItalic r:id="rId34"/>
    </p:embeddedFont>
    <p:embeddedFont>
      <p:font typeface="Trebuchet MS" panose="020B0603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66AF4F-64FC-4570-B3A6-FFB3D6842CFE}">
  <a:tblStyle styleId="{0966AF4F-64FC-4570-B3A6-FFB3D6842CF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445E5DD-07D6-4D46-AD06-BE83A6565B3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a:spLocks noGrp="1"/>
          </p:cNvSpPr>
          <p:nvPr>
            <p:ph type="ctrTitle"/>
          </p:nvPr>
        </p:nvSpPr>
        <p:spPr>
          <a:xfrm>
            <a:off x="685800" y="696425"/>
            <a:ext cx="5391000" cy="29304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150275" y="2175625"/>
            <a:ext cx="3879000" cy="2870460"/>
          </a:xfrm>
          <a:prstGeom prst="rect">
            <a:avLst/>
          </a:prstGeom>
          <a:noFill/>
          <a:ln>
            <a:noFill/>
          </a:ln>
        </p:spPr>
      </p:pic>
      <p:sp>
        <p:nvSpPr>
          <p:cNvPr id="14" name="Google Shape;14;p3"/>
          <p:cNvSpPr txBox="1">
            <a:spLocks noGrp="1"/>
          </p:cNvSpPr>
          <p:nvPr>
            <p:ph type="ctrTitle"/>
          </p:nvPr>
        </p:nvSpPr>
        <p:spPr>
          <a:xfrm>
            <a:off x="685800" y="1811950"/>
            <a:ext cx="49731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3144850"/>
            <a:ext cx="24936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1800"/>
              <a:buNone/>
              <a:defRPr sz="1800">
                <a:solidFill>
                  <a:schemeClr val="accent5"/>
                </a:solidFill>
              </a:defRPr>
            </a:lvl1pPr>
            <a:lvl2pPr lvl="1" rtl="0">
              <a:spcBef>
                <a:spcPts val="0"/>
              </a:spcBef>
              <a:spcAft>
                <a:spcPts val="0"/>
              </a:spcAft>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5074072" y="2340786"/>
            <a:ext cx="3879000" cy="2629082"/>
          </a:xfrm>
          <a:prstGeom prst="rect">
            <a:avLst/>
          </a:prstGeom>
          <a:noFill/>
          <a:ln>
            <a:noFill/>
          </a:ln>
        </p:spPr>
      </p:pic>
      <p:sp>
        <p:nvSpPr>
          <p:cNvPr id="18" name="Google Shape;18;p4"/>
          <p:cNvSpPr txBox="1">
            <a:spLocks noGrp="1"/>
          </p:cNvSpPr>
          <p:nvPr>
            <p:ph type="body" idx="1"/>
          </p:nvPr>
        </p:nvSpPr>
        <p:spPr>
          <a:xfrm>
            <a:off x="962850" y="919975"/>
            <a:ext cx="4469100" cy="3342000"/>
          </a:xfrm>
          <a:prstGeom prst="rect">
            <a:avLst/>
          </a:prstGeom>
        </p:spPr>
        <p:txBody>
          <a:bodyPr spcFirstLastPara="1" wrap="square" lIns="0" tIns="0" rIns="0" bIns="0" anchor="t" anchorCtr="0">
            <a:noAutofit/>
          </a:bodyPr>
          <a:lstStyle>
            <a:lvl1pPr marL="457200" lvl="0" indent="-431800" rtl="0">
              <a:lnSpc>
                <a:spcPct val="115000"/>
              </a:lnSpc>
              <a:spcBef>
                <a:spcPts val="600"/>
              </a:spcBef>
              <a:spcAft>
                <a:spcPts val="0"/>
              </a:spcAft>
              <a:buClr>
                <a:schemeClr val="accent5"/>
              </a:buClr>
              <a:buSzPts val="3200"/>
              <a:buChar char="●"/>
              <a:defRPr sz="3200">
                <a:solidFill>
                  <a:schemeClr val="accent5"/>
                </a:solidFill>
              </a:defRPr>
            </a:lvl1pPr>
            <a:lvl2pPr marL="914400" lvl="1" indent="-431800" rtl="0">
              <a:lnSpc>
                <a:spcPct val="115000"/>
              </a:lnSpc>
              <a:spcBef>
                <a:spcPts val="0"/>
              </a:spcBef>
              <a:spcAft>
                <a:spcPts val="0"/>
              </a:spcAft>
              <a:buSzPts val="3200"/>
              <a:buChar char="○"/>
              <a:defRPr sz="3200">
                <a:solidFill>
                  <a:schemeClr val="accent5"/>
                </a:solidFill>
              </a:defRPr>
            </a:lvl2pPr>
            <a:lvl3pPr marL="1371600" lvl="2" indent="-431800" rtl="0">
              <a:lnSpc>
                <a:spcPct val="115000"/>
              </a:lnSpc>
              <a:spcBef>
                <a:spcPts val="0"/>
              </a:spcBef>
              <a:spcAft>
                <a:spcPts val="0"/>
              </a:spcAft>
              <a:buClr>
                <a:schemeClr val="accent5"/>
              </a:buClr>
              <a:buSzPts val="3200"/>
              <a:buChar char="■"/>
              <a:defRPr sz="3200">
                <a:solidFill>
                  <a:schemeClr val="accent5"/>
                </a:solidFill>
              </a:defRPr>
            </a:lvl3pPr>
            <a:lvl4pPr marL="1828800" lvl="3" indent="-431800" rtl="0">
              <a:lnSpc>
                <a:spcPct val="115000"/>
              </a:lnSpc>
              <a:spcBef>
                <a:spcPts val="0"/>
              </a:spcBef>
              <a:spcAft>
                <a:spcPts val="0"/>
              </a:spcAft>
              <a:buClr>
                <a:schemeClr val="accent5"/>
              </a:buClr>
              <a:buSzPts val="3200"/>
              <a:buChar char="●"/>
              <a:defRPr sz="3200">
                <a:solidFill>
                  <a:schemeClr val="accent5"/>
                </a:solidFill>
              </a:defRPr>
            </a:lvl4pPr>
            <a:lvl5pPr marL="2286000" lvl="4" indent="-431800" rtl="0">
              <a:lnSpc>
                <a:spcPct val="115000"/>
              </a:lnSpc>
              <a:spcBef>
                <a:spcPts val="0"/>
              </a:spcBef>
              <a:spcAft>
                <a:spcPts val="0"/>
              </a:spcAft>
              <a:buClr>
                <a:schemeClr val="accent5"/>
              </a:buClr>
              <a:buSzPts val="3200"/>
              <a:buChar char="○"/>
              <a:defRPr sz="3200">
                <a:solidFill>
                  <a:schemeClr val="accent5"/>
                </a:solidFill>
              </a:defRPr>
            </a:lvl5pPr>
            <a:lvl6pPr marL="2743200" lvl="5" indent="-431800" rtl="0">
              <a:lnSpc>
                <a:spcPct val="115000"/>
              </a:lnSpc>
              <a:spcBef>
                <a:spcPts val="0"/>
              </a:spcBef>
              <a:spcAft>
                <a:spcPts val="0"/>
              </a:spcAft>
              <a:buClr>
                <a:schemeClr val="accent5"/>
              </a:buClr>
              <a:buSzPts val="3200"/>
              <a:buChar char="■"/>
              <a:defRPr sz="3200">
                <a:solidFill>
                  <a:schemeClr val="accent5"/>
                </a:solidFill>
              </a:defRPr>
            </a:lvl6pPr>
            <a:lvl7pPr marL="3200400" lvl="6" indent="-431800" rtl="0">
              <a:lnSpc>
                <a:spcPct val="115000"/>
              </a:lnSpc>
              <a:spcBef>
                <a:spcPts val="0"/>
              </a:spcBef>
              <a:spcAft>
                <a:spcPts val="0"/>
              </a:spcAft>
              <a:buClr>
                <a:schemeClr val="accent5"/>
              </a:buClr>
              <a:buSzPts val="3200"/>
              <a:buChar char="●"/>
              <a:defRPr sz="3200">
                <a:solidFill>
                  <a:schemeClr val="accent5"/>
                </a:solidFill>
              </a:defRPr>
            </a:lvl7pPr>
            <a:lvl8pPr marL="3657600" lvl="7" indent="-431800" rtl="0">
              <a:lnSpc>
                <a:spcPct val="115000"/>
              </a:lnSpc>
              <a:spcBef>
                <a:spcPts val="0"/>
              </a:spcBef>
              <a:spcAft>
                <a:spcPts val="0"/>
              </a:spcAft>
              <a:buClr>
                <a:schemeClr val="accent5"/>
              </a:buClr>
              <a:buSzPts val="3200"/>
              <a:buChar char="○"/>
              <a:defRPr sz="3200">
                <a:solidFill>
                  <a:schemeClr val="accent5"/>
                </a:solidFill>
              </a:defRPr>
            </a:lvl8pPr>
            <a:lvl9pPr marL="4114800" lvl="8" indent="-431800">
              <a:lnSpc>
                <a:spcPct val="115000"/>
              </a:lnSpc>
              <a:spcBef>
                <a:spcPts val="0"/>
              </a:spcBef>
              <a:spcAft>
                <a:spcPts val="0"/>
              </a:spcAft>
              <a:buClr>
                <a:schemeClr val="accent5"/>
              </a:buClr>
              <a:buSzPts val="3200"/>
              <a:buChar char="■"/>
              <a:defRPr sz="3200">
                <a:solidFill>
                  <a:schemeClr val="accent5"/>
                </a:solidFill>
              </a:defRPr>
            </a:lvl9pPr>
          </a:lstStyle>
          <a:p>
            <a:endParaRPr/>
          </a:p>
        </p:txBody>
      </p:sp>
      <p:sp>
        <p:nvSpPr>
          <p:cNvPr id="19" name="Google Shape;19;p4"/>
          <p:cNvSpPr txBox="1"/>
          <p:nvPr/>
        </p:nvSpPr>
        <p:spPr>
          <a:xfrm>
            <a:off x="390571" y="571075"/>
            <a:ext cx="6480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dk2"/>
                </a:solidFill>
                <a:latin typeface="Muli"/>
                <a:ea typeface="Muli"/>
                <a:cs typeface="Muli"/>
                <a:sym typeface="Muli"/>
              </a:rPr>
              <a:t>“</a:t>
            </a:r>
            <a:endParaRPr sz="9600" b="1">
              <a:solidFill>
                <a:schemeClr val="dk2"/>
              </a:solidFill>
              <a:latin typeface="Muli"/>
              <a:ea typeface="Muli"/>
              <a:cs typeface="Muli"/>
              <a:sym typeface="Muli"/>
            </a:endParaRPr>
          </a:p>
        </p:txBody>
      </p:sp>
      <p:sp>
        <p:nvSpPr>
          <p:cNvPr id="20" name="Google Shape;2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3" name="Google Shape;23;p5"/>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4" name="Google Shape;24;p5"/>
          <p:cNvSpPr txBox="1">
            <a:spLocks noGrp="1"/>
          </p:cNvSpPr>
          <p:nvPr>
            <p:ph type="body" idx="1"/>
          </p:nvPr>
        </p:nvSpPr>
        <p:spPr>
          <a:xfrm>
            <a:off x="457200" y="2038350"/>
            <a:ext cx="4929300" cy="1862700"/>
          </a:xfrm>
          <a:prstGeom prst="rect">
            <a:avLst/>
          </a:prstGeom>
        </p:spPr>
        <p:txBody>
          <a:bodyPr spcFirstLastPara="1" wrap="square" lIns="0" tIns="0" rIns="0" bIns="0" anchor="t" anchorCtr="0">
            <a:noAutofit/>
          </a:bodyPr>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mask">
  <p:cSld name="TITLE_AND_BODY_1">
    <p:bg>
      <p:bgPr>
        <a:solidFill>
          <a:schemeClr val="accent1"/>
        </a:solidFill>
        <a:effectLst/>
      </p:bgPr>
    </p:bg>
    <p:spTree>
      <p:nvGrpSpPr>
        <p:cNvPr id="1" name="Shape 26"/>
        <p:cNvGrpSpPr/>
        <p:nvPr/>
      </p:nvGrpSpPr>
      <p:grpSpPr>
        <a:xfrm>
          <a:off x="0" y="0"/>
          <a:ext cx="0" cy="0"/>
          <a:chOff x="0" y="0"/>
          <a:chExt cx="0" cy="0"/>
        </a:xfrm>
      </p:grpSpPr>
      <p:grpSp>
        <p:nvGrpSpPr>
          <p:cNvPr id="27" name="Google Shape;27;p6"/>
          <p:cNvGrpSpPr/>
          <p:nvPr/>
        </p:nvGrpSpPr>
        <p:grpSpPr>
          <a:xfrm>
            <a:off x="-144" y="4104"/>
            <a:ext cx="9144000" cy="5143488"/>
            <a:chOff x="238125" y="848325"/>
            <a:chExt cx="7143750" cy="4018350"/>
          </a:xfrm>
        </p:grpSpPr>
        <p:sp>
          <p:nvSpPr>
            <p:cNvPr id="28" name="Google Shape;28;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6"/>
          <p:cNvSpPr txBox="1">
            <a:spLocks noGrp="1"/>
          </p:cNvSpPr>
          <p:nvPr>
            <p:ph type="title"/>
          </p:nvPr>
        </p:nvSpPr>
        <p:spPr>
          <a:xfrm>
            <a:off x="457200" y="1425175"/>
            <a:ext cx="31014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1" name="Google Shape;31;p6"/>
          <p:cNvSpPr txBox="1">
            <a:spLocks noGrp="1"/>
          </p:cNvSpPr>
          <p:nvPr>
            <p:ph type="body" idx="1"/>
          </p:nvPr>
        </p:nvSpPr>
        <p:spPr>
          <a:xfrm>
            <a:off x="457200" y="2419350"/>
            <a:ext cx="3101400" cy="1862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35" name="Google Shape;35;p7"/>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457200"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993928"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41" name="Google Shape;41;p8"/>
          <p:cNvSpPr txBox="1">
            <a:spLocks noGrp="1"/>
          </p:cNvSpPr>
          <p:nvPr>
            <p:ph type="body" idx="1"/>
          </p:nvPr>
        </p:nvSpPr>
        <p:spPr>
          <a:xfrm>
            <a:off x="457200"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8"/>
          <p:cNvSpPr txBox="1">
            <a:spLocks noGrp="1"/>
          </p:cNvSpPr>
          <p:nvPr>
            <p:ph type="body" idx="2"/>
          </p:nvPr>
        </p:nvSpPr>
        <p:spPr>
          <a:xfrm>
            <a:off x="3392100"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3" name="Google Shape;43;p8"/>
          <p:cNvSpPr txBox="1">
            <a:spLocks noGrp="1"/>
          </p:cNvSpPr>
          <p:nvPr>
            <p:ph type="body" idx="3"/>
          </p:nvPr>
        </p:nvSpPr>
        <p:spPr>
          <a:xfrm>
            <a:off x="6326997"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4" name="Google Shape;44;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5872725" y="2225700"/>
            <a:ext cx="3118876" cy="2765399"/>
          </a:xfrm>
          <a:prstGeom prst="rect">
            <a:avLst/>
          </a:prstGeom>
          <a:noFill/>
          <a:ln>
            <a:noFill/>
          </a:ln>
        </p:spPr>
      </p:pic>
      <p:sp>
        <p:nvSpPr>
          <p:cNvPr id="47" name="Google Shape;47;p9"/>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8" name="Google Shape;48;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no illustration">
  <p:cSld name="TITLE_ONLY_1">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51" name="Google Shape;51;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1pPr>
            <a:lvl2pPr lvl="1">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2pPr>
            <a:lvl3pPr lvl="2">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3pPr>
            <a:lvl4pPr lvl="3">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4pPr>
            <a:lvl5pPr lvl="4">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5pPr>
            <a:lvl6pPr lvl="5">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6pPr>
            <a:lvl7pPr lvl="6">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7pPr>
            <a:lvl8pPr lvl="7">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8pPr>
            <a:lvl9pPr lvl="8">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noAutofit/>
          </a:bodyPr>
          <a:lstStyle>
            <a:lvl1pPr marL="457200" lvl="0" indent="-368300">
              <a:lnSpc>
                <a:spcPct val="115000"/>
              </a:lnSpc>
              <a:spcBef>
                <a:spcPts val="600"/>
              </a:spcBef>
              <a:spcAft>
                <a:spcPts val="0"/>
              </a:spcAft>
              <a:buClr>
                <a:schemeClr val="dk2"/>
              </a:buClr>
              <a:buSzPts val="2200"/>
              <a:buFont typeface="Muli"/>
              <a:buChar char="●"/>
              <a:defRPr sz="2200">
                <a:solidFill>
                  <a:schemeClr val="dk1"/>
                </a:solidFill>
                <a:latin typeface="Muli"/>
                <a:ea typeface="Muli"/>
                <a:cs typeface="Muli"/>
                <a:sym typeface="Muli"/>
              </a:defRPr>
            </a:lvl1pPr>
            <a:lvl2pPr marL="914400" lvl="1" indent="-368300">
              <a:lnSpc>
                <a:spcPct val="115000"/>
              </a:lnSpc>
              <a:spcBef>
                <a:spcPts val="0"/>
              </a:spcBef>
              <a:spcAft>
                <a:spcPts val="0"/>
              </a:spcAft>
              <a:buClr>
                <a:schemeClr val="accent5"/>
              </a:buClr>
              <a:buSzPts val="2200"/>
              <a:buFont typeface="Muli"/>
              <a:buChar char="○"/>
              <a:defRPr sz="2200">
                <a:solidFill>
                  <a:schemeClr val="dk1"/>
                </a:solidFill>
                <a:latin typeface="Muli"/>
                <a:ea typeface="Muli"/>
                <a:cs typeface="Muli"/>
                <a:sym typeface="Muli"/>
              </a:defRPr>
            </a:lvl2pPr>
            <a:lvl3pPr marL="1371600" lvl="2" indent="-368300">
              <a:lnSpc>
                <a:spcPct val="115000"/>
              </a:lnSpc>
              <a:spcBef>
                <a:spcPts val="0"/>
              </a:spcBef>
              <a:spcAft>
                <a:spcPts val="0"/>
              </a:spcAft>
              <a:buClr>
                <a:schemeClr val="accent4"/>
              </a:buClr>
              <a:buSzPts val="2200"/>
              <a:buFont typeface="Muli"/>
              <a:buChar char="■"/>
              <a:defRPr sz="2200">
                <a:solidFill>
                  <a:schemeClr val="dk1"/>
                </a:solidFill>
                <a:latin typeface="Muli"/>
                <a:ea typeface="Muli"/>
                <a:cs typeface="Muli"/>
                <a:sym typeface="Muli"/>
              </a:defRPr>
            </a:lvl3pPr>
            <a:lvl4pPr marL="1828800" lvl="3"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4pPr>
            <a:lvl5pPr marL="2286000" lvl="4"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5pPr>
            <a:lvl6pPr marL="2743200" lvl="5"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6pPr>
            <a:lvl7pPr marL="3200400" lvl="6"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7pPr>
            <a:lvl8pPr marL="3657600" lvl="7"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8pPr>
            <a:lvl9pPr marL="4114800" lvl="8"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dk2"/>
                </a:solidFill>
                <a:latin typeface="Poppins Light"/>
                <a:ea typeface="Poppins Light"/>
                <a:cs typeface="Poppins Light"/>
                <a:sym typeface="Poppins Light"/>
              </a:defRPr>
            </a:lvl1pPr>
            <a:lvl2pPr lvl="1" algn="r">
              <a:buNone/>
              <a:defRPr sz="1300">
                <a:solidFill>
                  <a:schemeClr val="dk2"/>
                </a:solidFill>
                <a:latin typeface="Poppins Light"/>
                <a:ea typeface="Poppins Light"/>
                <a:cs typeface="Poppins Light"/>
                <a:sym typeface="Poppins Light"/>
              </a:defRPr>
            </a:lvl2pPr>
            <a:lvl3pPr lvl="2" algn="r">
              <a:buNone/>
              <a:defRPr sz="1300">
                <a:solidFill>
                  <a:schemeClr val="dk2"/>
                </a:solidFill>
                <a:latin typeface="Poppins Light"/>
                <a:ea typeface="Poppins Light"/>
                <a:cs typeface="Poppins Light"/>
                <a:sym typeface="Poppins Light"/>
              </a:defRPr>
            </a:lvl3pPr>
            <a:lvl4pPr lvl="3" algn="r">
              <a:buNone/>
              <a:defRPr sz="1300">
                <a:solidFill>
                  <a:schemeClr val="dk2"/>
                </a:solidFill>
                <a:latin typeface="Poppins Light"/>
                <a:ea typeface="Poppins Light"/>
                <a:cs typeface="Poppins Light"/>
                <a:sym typeface="Poppins Light"/>
              </a:defRPr>
            </a:lvl4pPr>
            <a:lvl5pPr lvl="4" algn="r">
              <a:buNone/>
              <a:defRPr sz="1300">
                <a:solidFill>
                  <a:schemeClr val="dk2"/>
                </a:solidFill>
                <a:latin typeface="Poppins Light"/>
                <a:ea typeface="Poppins Light"/>
                <a:cs typeface="Poppins Light"/>
                <a:sym typeface="Poppins Light"/>
              </a:defRPr>
            </a:lvl5pPr>
            <a:lvl6pPr lvl="5" algn="r">
              <a:buNone/>
              <a:defRPr sz="1300">
                <a:solidFill>
                  <a:schemeClr val="dk2"/>
                </a:solidFill>
                <a:latin typeface="Poppins Light"/>
                <a:ea typeface="Poppins Light"/>
                <a:cs typeface="Poppins Light"/>
                <a:sym typeface="Poppins Light"/>
              </a:defRPr>
            </a:lvl6pPr>
            <a:lvl7pPr lvl="6" algn="r">
              <a:buNone/>
              <a:defRPr sz="1300">
                <a:solidFill>
                  <a:schemeClr val="dk2"/>
                </a:solidFill>
                <a:latin typeface="Poppins Light"/>
                <a:ea typeface="Poppins Light"/>
                <a:cs typeface="Poppins Light"/>
                <a:sym typeface="Poppins Light"/>
              </a:defRPr>
            </a:lvl7pPr>
            <a:lvl8pPr lvl="7" algn="r">
              <a:buNone/>
              <a:defRPr sz="1300">
                <a:solidFill>
                  <a:schemeClr val="dk2"/>
                </a:solidFill>
                <a:latin typeface="Poppins Light"/>
                <a:ea typeface="Poppins Light"/>
                <a:cs typeface="Poppins Light"/>
                <a:sym typeface="Poppins Light"/>
              </a:defRPr>
            </a:lvl8pPr>
            <a:lvl9pPr lvl="8" algn="r">
              <a:buNone/>
              <a:defRPr sz="1300">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Chatbo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www.kaggle.com/tags/healthcare" TargetMode="External"/><Relationship Id="rId5" Type="http://schemas.openxmlformats.org/officeDocument/2006/relationships/hyperlink" Target="https://www.youtube.com/playlist?list=PLQVvvaa0QuDdc2k5dwtDTyT9aCja0on8j" TargetMode="External"/><Relationship Id="rId4" Type="http://schemas.openxmlformats.org/officeDocument/2006/relationships/hyperlink" Target="https://en.wikipedia.org/wiki/Diseas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1212273" y="1060565"/>
            <a:ext cx="6165274" cy="45719"/>
          </a:xfrm>
          <a:prstGeom prst="rect">
            <a:avLst/>
          </a:prstGeom>
        </p:spPr>
        <p:txBody>
          <a:bodyPr spcFirstLastPara="1" wrap="square" lIns="0" tIns="0" rIns="0" bIns="0" anchor="t" anchorCtr="0">
            <a:noAutofit/>
          </a:bodyPr>
          <a:lstStyle/>
          <a:p>
            <a:br>
              <a:rPr lang="en-US" sz="3200" dirty="0">
                <a:solidFill>
                  <a:srgbClr val="C00000"/>
                </a:solidFill>
                <a:latin typeface="Times New Roman" panose="02020603050405020304" pitchFamily="18" charset="0"/>
                <a:cs typeface="Times New Roman" panose="02020603050405020304" pitchFamily="18" charset="0"/>
              </a:rPr>
            </a:br>
            <a:r>
              <a:rPr lang="en-US" sz="3200" dirty="0">
                <a:solidFill>
                  <a:srgbClr val="C00000"/>
                </a:solidFill>
                <a:latin typeface="Times New Roman" panose="02020603050405020304" pitchFamily="18" charset="0"/>
                <a:cs typeface="Times New Roman" panose="02020603050405020304" pitchFamily="18" charset="0"/>
              </a:rPr>
              <a:t>ROBUSNESS(24x7 Virtual Doctor)</a:t>
            </a:r>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r>
              <a:rPr lang="en-US" sz="1800" b="1" dirty="0">
                <a:solidFill>
                  <a:srgbClr val="0070C0"/>
                </a:solidFill>
                <a:latin typeface="Times New Roman" panose="02020603050405020304" pitchFamily="18" charset="0"/>
                <a:cs typeface="Times New Roman" panose="02020603050405020304" pitchFamily="18" charset="0"/>
              </a:rPr>
              <a:t>Kushal(1818559)</a:t>
            </a:r>
            <a:br>
              <a:rPr lang="en-US" sz="1800" b="1" dirty="0">
                <a:solidFill>
                  <a:srgbClr val="0070C0"/>
                </a:solidFill>
                <a:latin typeface="Times New Roman" panose="02020603050405020304" pitchFamily="18" charset="0"/>
                <a:cs typeface="Times New Roman" panose="02020603050405020304" pitchFamily="18" charset="0"/>
              </a:rPr>
            </a:br>
            <a:r>
              <a:rPr lang="en-US" sz="1800" b="1" dirty="0">
                <a:solidFill>
                  <a:srgbClr val="0070C0"/>
                </a:solidFill>
                <a:latin typeface="Times New Roman" panose="02020603050405020304" pitchFamily="18" charset="0"/>
                <a:cs typeface="Times New Roman" panose="02020603050405020304" pitchFamily="18" charset="0"/>
              </a:rPr>
              <a:t>Bhuvan Sharma(1818547) </a:t>
            </a:r>
            <a:br>
              <a:rPr lang="en-US" sz="1800" b="1" dirty="0">
                <a:solidFill>
                  <a:srgbClr val="0070C0"/>
                </a:solidFill>
                <a:latin typeface="Times New Roman" panose="02020603050405020304" pitchFamily="18" charset="0"/>
                <a:cs typeface="Times New Roman" panose="02020603050405020304" pitchFamily="18" charset="0"/>
              </a:rPr>
            </a:br>
            <a:br>
              <a:rPr lang="en-US" sz="1800" b="1" dirty="0">
                <a:solidFill>
                  <a:srgbClr val="0070C0"/>
                </a:solidFill>
                <a:latin typeface="Times New Roman" panose="02020603050405020304" pitchFamily="18" charset="0"/>
                <a:cs typeface="Times New Roman" panose="02020603050405020304" pitchFamily="18" charset="0"/>
              </a:rPr>
            </a:br>
            <a:r>
              <a:rPr lang="en-US" sz="1800" b="1" dirty="0">
                <a:solidFill>
                  <a:srgbClr val="0070C0"/>
                </a:solidFill>
                <a:latin typeface="Times New Roman" panose="02020603050405020304" pitchFamily="18" charset="0"/>
                <a:cs typeface="Times New Roman" panose="02020603050405020304" pitchFamily="18" charset="0"/>
              </a:rPr>
              <a:t>Guide – Er. </a:t>
            </a:r>
            <a:r>
              <a:rPr lang="en-US" sz="1800" b="1" dirty="0" err="1">
                <a:solidFill>
                  <a:srgbClr val="0070C0"/>
                </a:solidFill>
                <a:latin typeface="Times New Roman" panose="02020603050405020304" pitchFamily="18" charset="0"/>
                <a:cs typeface="Times New Roman" panose="02020603050405020304" pitchFamily="18" charset="0"/>
              </a:rPr>
              <a:t>Anupriya</a:t>
            </a:r>
            <a:r>
              <a:rPr lang="en-US" sz="1800" b="1" dirty="0">
                <a:solidFill>
                  <a:srgbClr val="0070C0"/>
                </a:solidFill>
                <a:latin typeface="Times New Roman" panose="02020603050405020304" pitchFamily="18" charset="0"/>
                <a:cs typeface="Times New Roman" panose="02020603050405020304" pitchFamily="18" charset="0"/>
              </a:rPr>
              <a:t> Kaushal</a:t>
            </a:r>
            <a:br>
              <a:rPr lang="en-US" sz="1800" b="1" dirty="0">
                <a:solidFill>
                  <a:srgbClr val="0070C0"/>
                </a:solidFill>
                <a:latin typeface="Times New Roman" panose="02020603050405020304" pitchFamily="18" charset="0"/>
                <a:cs typeface="Times New Roman" panose="02020603050405020304" pitchFamily="18" charset="0"/>
              </a:rPr>
            </a:br>
            <a:endParaRPr sz="40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D2B1968-533B-4934-8CAA-383754D9AE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18309" y="107717"/>
            <a:ext cx="1295400" cy="1261804"/>
          </a:xfrm>
          <a:prstGeom prst="rect">
            <a:avLst/>
          </a:prstGeom>
          <a:noFill/>
          <a:ln>
            <a:noFill/>
          </a:ln>
        </p:spPr>
      </p:pic>
      <p:sp>
        <p:nvSpPr>
          <p:cNvPr id="7" name="TextBox 6">
            <a:extLst>
              <a:ext uri="{FF2B5EF4-FFF2-40B4-BE49-F238E27FC236}">
                <a16:creationId xmlns:a16="http://schemas.microsoft.com/office/drawing/2014/main" id="{1AB7287A-8280-4A37-A1BA-1949D47A603C}"/>
              </a:ext>
            </a:extLst>
          </p:cNvPr>
          <p:cNvSpPr txBox="1"/>
          <p:nvPr/>
        </p:nvSpPr>
        <p:spPr>
          <a:xfrm>
            <a:off x="2507673" y="328754"/>
            <a:ext cx="4572000" cy="943785"/>
          </a:xfrm>
          <a:prstGeom prst="rect">
            <a:avLst/>
          </a:prstGeom>
          <a:noFill/>
        </p:spPr>
        <p:txBody>
          <a:bodyPr wrap="square">
            <a:spAutoFit/>
          </a:bodyPr>
          <a:lstStyle/>
          <a:p>
            <a:pPr algn="ctr">
              <a:lnSpc>
                <a:spcPct val="115000"/>
              </a:lnSpc>
              <a:spcAft>
                <a:spcPts val="1000"/>
              </a:spcAft>
            </a:pPr>
            <a:r>
              <a:rPr lang="en-US" dirty="0">
                <a:latin typeface="Times New Roman" panose="02020603050405020304" pitchFamily="18" charset="0"/>
                <a:cs typeface="Times New Roman" panose="02020603050405020304" pitchFamily="18" charset="0"/>
              </a:rPr>
              <a:t>Department of Computer Science &amp; Engineering</a:t>
            </a:r>
            <a:endParaRPr lang="en-IN" dirty="0">
              <a:latin typeface="Times New Roman" panose="02020603050405020304" pitchFamily="18" charset="0"/>
              <a:cs typeface="Times New Roman" panose="02020603050405020304" pitchFamily="18" charset="0"/>
            </a:endParaRPr>
          </a:p>
          <a:p>
            <a:pPr algn="ctr">
              <a:lnSpc>
                <a:spcPct val="115000"/>
              </a:lnSpc>
              <a:spcAft>
                <a:spcPts val="1000"/>
              </a:spcAft>
            </a:pPr>
            <a:r>
              <a:rPr lang="en-US" dirty="0">
                <a:latin typeface="Times New Roman" panose="02020603050405020304" pitchFamily="18" charset="0"/>
                <a:cs typeface="Times New Roman" panose="02020603050405020304" pitchFamily="18" charset="0"/>
              </a:rPr>
              <a:t>IKG PUNJAB TECHNICAL UNIVERSITY MAIN CAMPUS KAPURTHALA</a:t>
            </a:r>
            <a:endParaRPr lang="en-IN"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1"/>
        <p:cNvGrpSpPr/>
        <p:nvPr/>
      </p:nvGrpSpPr>
      <p:grpSpPr>
        <a:xfrm>
          <a:off x="0" y="0"/>
          <a:ext cx="0" cy="0"/>
          <a:chOff x="0" y="0"/>
          <a:chExt cx="0" cy="0"/>
        </a:xfrm>
      </p:grpSpPr>
      <p:sp>
        <p:nvSpPr>
          <p:cNvPr id="144" name="Google Shape;144;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5" name="Title 4">
            <a:extLst>
              <a:ext uri="{FF2B5EF4-FFF2-40B4-BE49-F238E27FC236}">
                <a16:creationId xmlns:a16="http://schemas.microsoft.com/office/drawing/2014/main" id="{6EAA9EDB-BEA3-4CFC-9F4D-DC2DAB22E943}"/>
              </a:ext>
            </a:extLst>
          </p:cNvPr>
          <p:cNvSpPr>
            <a:spLocks noGrp="1"/>
          </p:cNvSpPr>
          <p:nvPr>
            <p:ph type="title"/>
          </p:nvPr>
        </p:nvSpPr>
        <p:spPr>
          <a:xfrm>
            <a:off x="3340317" y="7620"/>
            <a:ext cx="2114580" cy="579120"/>
          </a:xfrm>
        </p:spPr>
        <p:txBody>
          <a:bodyPr/>
          <a:lstStyle/>
          <a:p>
            <a:pPr algn="ctr"/>
            <a:r>
              <a:rPr lang="en-US" dirty="0">
                <a:solidFill>
                  <a:srgbClr val="00B050"/>
                </a:solidFill>
                <a:latin typeface="Algerian" panose="04020705040A02060702" pitchFamily="82" charset="0"/>
              </a:rPr>
              <a:t>RESULT</a:t>
            </a:r>
            <a:endParaRPr lang="en-IN" dirty="0">
              <a:solidFill>
                <a:srgbClr val="00B050"/>
              </a:solidFill>
              <a:latin typeface="Algerian" panose="04020705040A02060702" pitchFamily="82" charset="0"/>
            </a:endParaRPr>
          </a:p>
        </p:txBody>
      </p:sp>
      <p:pic>
        <p:nvPicPr>
          <p:cNvPr id="9" name="Picture 8">
            <a:extLst>
              <a:ext uri="{FF2B5EF4-FFF2-40B4-BE49-F238E27FC236}">
                <a16:creationId xmlns:a16="http://schemas.microsoft.com/office/drawing/2014/main" id="{F09E6296-4D17-429D-94E1-8CDB846BEC8D}"/>
              </a:ext>
            </a:extLst>
          </p:cNvPr>
          <p:cNvPicPr>
            <a:picLocks noChangeAspect="1"/>
          </p:cNvPicPr>
          <p:nvPr/>
        </p:nvPicPr>
        <p:blipFill>
          <a:blip r:embed="rId3"/>
          <a:stretch>
            <a:fillRect/>
          </a:stretch>
        </p:blipFill>
        <p:spPr>
          <a:xfrm>
            <a:off x="165535" y="1531621"/>
            <a:ext cx="2051885" cy="2705100"/>
          </a:xfrm>
          <a:prstGeom prst="rect">
            <a:avLst/>
          </a:prstGeom>
        </p:spPr>
      </p:pic>
      <p:pic>
        <p:nvPicPr>
          <p:cNvPr id="11" name="Picture 10">
            <a:extLst>
              <a:ext uri="{FF2B5EF4-FFF2-40B4-BE49-F238E27FC236}">
                <a16:creationId xmlns:a16="http://schemas.microsoft.com/office/drawing/2014/main" id="{7E49BE75-BA7F-460E-BFCC-9DAB1CF6B30A}"/>
              </a:ext>
            </a:extLst>
          </p:cNvPr>
          <p:cNvPicPr>
            <a:picLocks noChangeAspect="1"/>
          </p:cNvPicPr>
          <p:nvPr/>
        </p:nvPicPr>
        <p:blipFill>
          <a:blip r:embed="rId4"/>
          <a:stretch>
            <a:fillRect/>
          </a:stretch>
        </p:blipFill>
        <p:spPr>
          <a:xfrm>
            <a:off x="3340317" y="1650365"/>
            <a:ext cx="2463366" cy="2249171"/>
          </a:xfrm>
          <a:prstGeom prst="rect">
            <a:avLst/>
          </a:prstGeom>
        </p:spPr>
      </p:pic>
      <p:pic>
        <p:nvPicPr>
          <p:cNvPr id="13" name="Picture 12">
            <a:extLst>
              <a:ext uri="{FF2B5EF4-FFF2-40B4-BE49-F238E27FC236}">
                <a16:creationId xmlns:a16="http://schemas.microsoft.com/office/drawing/2014/main" id="{0313686A-4AF3-4C32-AC0A-92F934608FD4}"/>
              </a:ext>
            </a:extLst>
          </p:cNvPr>
          <p:cNvPicPr>
            <a:picLocks noChangeAspect="1"/>
          </p:cNvPicPr>
          <p:nvPr/>
        </p:nvPicPr>
        <p:blipFill>
          <a:blip r:embed="rId5"/>
          <a:stretch>
            <a:fillRect/>
          </a:stretch>
        </p:blipFill>
        <p:spPr>
          <a:xfrm>
            <a:off x="6289944" y="1650365"/>
            <a:ext cx="2464990" cy="216407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250">
        <p15:prstTrans prst="airplan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1" name="Google Shape;151;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8" name="Google Shape;133;p22">
            <a:extLst>
              <a:ext uri="{FF2B5EF4-FFF2-40B4-BE49-F238E27FC236}">
                <a16:creationId xmlns:a16="http://schemas.microsoft.com/office/drawing/2014/main" id="{9A1D28CA-8CAA-466C-8CF6-6E153DC186F1}"/>
              </a:ext>
            </a:extLst>
          </p:cNvPr>
          <p:cNvSpPr txBox="1">
            <a:spLocks/>
          </p:cNvSpPr>
          <p:nvPr/>
        </p:nvSpPr>
        <p:spPr>
          <a:xfrm>
            <a:off x="1267557" y="53340"/>
            <a:ext cx="6300300" cy="59832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rgbClr val="FFFF00"/>
                </a:solidFill>
                <a:latin typeface="Algerian" panose="04020705040A02060702" pitchFamily="82" charset="0"/>
              </a:rPr>
              <a:t>RESULT</a:t>
            </a:r>
            <a:endParaRPr lang="en-US" sz="3200" dirty="0">
              <a:solidFill>
                <a:srgbClr val="FFFF00"/>
              </a:solidFill>
              <a:latin typeface="Algerian" panose="04020705040A02060702" pitchFamily="82" charset="0"/>
            </a:endParaRPr>
          </a:p>
        </p:txBody>
      </p:sp>
      <p:pic>
        <p:nvPicPr>
          <p:cNvPr id="4" name="Picture 3">
            <a:extLst>
              <a:ext uri="{FF2B5EF4-FFF2-40B4-BE49-F238E27FC236}">
                <a16:creationId xmlns:a16="http://schemas.microsoft.com/office/drawing/2014/main" id="{2FF3F574-A646-4333-B65E-7E084EE7C230}"/>
              </a:ext>
            </a:extLst>
          </p:cNvPr>
          <p:cNvPicPr>
            <a:picLocks noChangeAspect="1"/>
          </p:cNvPicPr>
          <p:nvPr/>
        </p:nvPicPr>
        <p:blipFill>
          <a:blip r:embed="rId4"/>
          <a:stretch>
            <a:fillRect/>
          </a:stretch>
        </p:blipFill>
        <p:spPr>
          <a:xfrm>
            <a:off x="0" y="867608"/>
            <a:ext cx="4073236" cy="2820471"/>
          </a:xfrm>
          <a:prstGeom prst="rect">
            <a:avLst/>
          </a:prstGeom>
        </p:spPr>
      </p:pic>
      <p:pic>
        <p:nvPicPr>
          <p:cNvPr id="6" name="Picture 5">
            <a:extLst>
              <a:ext uri="{FF2B5EF4-FFF2-40B4-BE49-F238E27FC236}">
                <a16:creationId xmlns:a16="http://schemas.microsoft.com/office/drawing/2014/main" id="{4BDC219A-00F3-4274-A487-C3F464983069}"/>
              </a:ext>
            </a:extLst>
          </p:cNvPr>
          <p:cNvPicPr>
            <a:picLocks noChangeAspect="1"/>
          </p:cNvPicPr>
          <p:nvPr/>
        </p:nvPicPr>
        <p:blipFill>
          <a:blip r:embed="rId5"/>
          <a:stretch>
            <a:fillRect/>
          </a:stretch>
        </p:blipFill>
        <p:spPr>
          <a:xfrm>
            <a:off x="4156364" y="867608"/>
            <a:ext cx="4987636" cy="28204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Google Shape;157;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3" name="Title 1">
            <a:extLst>
              <a:ext uri="{FF2B5EF4-FFF2-40B4-BE49-F238E27FC236}">
                <a16:creationId xmlns:a16="http://schemas.microsoft.com/office/drawing/2014/main" id="{647C3BF8-5AB4-4C34-A284-3218CF169085}"/>
              </a:ext>
            </a:extLst>
          </p:cNvPr>
          <p:cNvSpPr>
            <a:spLocks noGrp="1"/>
          </p:cNvSpPr>
          <p:nvPr>
            <p:ph type="title"/>
          </p:nvPr>
        </p:nvSpPr>
        <p:spPr>
          <a:xfrm>
            <a:off x="1485900" y="0"/>
            <a:ext cx="5646420" cy="685483"/>
          </a:xfrm>
        </p:spPr>
        <p:txBody>
          <a:bodyPr/>
          <a:lstStyle/>
          <a:p>
            <a:r>
              <a:rPr lang="en-US" dirty="0"/>
              <a:t>Analysis of Result</a:t>
            </a:r>
          </a:p>
        </p:txBody>
      </p:sp>
      <p:sp>
        <p:nvSpPr>
          <p:cNvPr id="35" name="TextBox 34">
            <a:extLst>
              <a:ext uri="{FF2B5EF4-FFF2-40B4-BE49-F238E27FC236}">
                <a16:creationId xmlns:a16="http://schemas.microsoft.com/office/drawing/2014/main" id="{475F584E-996C-470F-9EA7-BB8CCADCB90D}"/>
              </a:ext>
            </a:extLst>
          </p:cNvPr>
          <p:cNvSpPr txBox="1"/>
          <p:nvPr/>
        </p:nvSpPr>
        <p:spPr>
          <a:xfrm>
            <a:off x="0" y="1448365"/>
            <a:ext cx="5996940" cy="2862322"/>
          </a:xfrm>
          <a:prstGeom prst="rect">
            <a:avLst/>
          </a:prstGeom>
          <a:noFill/>
        </p:spPr>
        <p:txBody>
          <a:bodyPr wrap="square">
            <a:spAutoFit/>
          </a:bodyPr>
          <a:lstStyle/>
          <a:p>
            <a:pPr marL="285750" indent="-285750">
              <a:buFont typeface="Arial" panose="020B0604020202020204" pitchFamily="34" charset="0"/>
              <a:buChar char="•"/>
            </a:pPr>
            <a:r>
              <a:rPr lang="en-IN" sz="1800" dirty="0">
                <a:solidFill>
                  <a:srgbClr val="FF0000"/>
                </a:solidFill>
                <a:latin typeface="Times New Roman" panose="02020603050405020304" pitchFamily="18" charset="0"/>
                <a:cs typeface="Times New Roman" panose="02020603050405020304" pitchFamily="18" charset="0"/>
              </a:rPr>
              <a:t>We can reason that this framework giving the exact outcome. As we are utilizing enormous dataset which will guarantees the better exhibition. </a:t>
            </a:r>
          </a:p>
          <a:p>
            <a:pPr marL="285750" indent="-285750">
              <a:buFont typeface="Arial" panose="020B0604020202020204" pitchFamily="34" charset="0"/>
              <a:buChar char="•"/>
            </a:pPr>
            <a:endParaRPr lang="en-IN" sz="1800" dirty="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solidFill>
                  <a:srgbClr val="002060"/>
                </a:solidFill>
                <a:latin typeface="Times New Roman" panose="02020603050405020304" pitchFamily="18" charset="0"/>
                <a:cs typeface="Times New Roman" panose="02020603050405020304" pitchFamily="18" charset="0"/>
              </a:rPr>
              <a:t>Accordingly we develop a framework which is valuable for individuals or emergency clinics to assist the clients with openly asking clinical questions and worries over text. Framework will get yield for the illness. Client can find related solution showed on programming and allude it for examination</a:t>
            </a:r>
          </a:p>
        </p:txBody>
      </p:sp>
    </p:spTree>
  </p:cSld>
  <p:clrMapOvr>
    <a:masterClrMapping/>
  </p:clrMapOvr>
  <mc:AlternateContent xmlns:mc="http://schemas.openxmlformats.org/markup-compatibility/2006">
    <mc:Choice xmlns:p14="http://schemas.microsoft.com/office/powerpoint/2010/main" Requires="p14">
      <p:transition spd="slow" p14:dur="2250">
        <p:wheel spokes="1"/>
      </p:transition>
    </mc:Choice>
    <mc:Fallback>
      <p:transition spd="slow">
        <p:wheel spokes="1"/>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Title 2">
            <a:extLst>
              <a:ext uri="{FF2B5EF4-FFF2-40B4-BE49-F238E27FC236}">
                <a16:creationId xmlns:a16="http://schemas.microsoft.com/office/drawing/2014/main" id="{871D0202-2046-4457-9C73-A50383C9A3A9}"/>
              </a:ext>
            </a:extLst>
          </p:cNvPr>
          <p:cNvSpPr>
            <a:spLocks noGrp="1"/>
          </p:cNvSpPr>
          <p:nvPr>
            <p:ph type="title"/>
          </p:nvPr>
        </p:nvSpPr>
        <p:spPr>
          <a:xfrm>
            <a:off x="1127760" y="0"/>
            <a:ext cx="6300300" cy="857400"/>
          </a:xfrm>
        </p:spPr>
        <p:txBody>
          <a:bodyPr/>
          <a:lstStyle/>
          <a:p>
            <a:pPr algn="ctr"/>
            <a:r>
              <a:rPr lang="en-US" dirty="0"/>
              <a:t>ADVANTAGES</a:t>
            </a:r>
            <a:endParaRPr lang="en-IN" dirty="0"/>
          </a:p>
        </p:txBody>
      </p:sp>
      <p:sp>
        <p:nvSpPr>
          <p:cNvPr id="8" name="TextBox 7">
            <a:extLst>
              <a:ext uri="{FF2B5EF4-FFF2-40B4-BE49-F238E27FC236}">
                <a16:creationId xmlns:a16="http://schemas.microsoft.com/office/drawing/2014/main" id="{14965CCF-104B-437C-A265-8F6A830C68ED}"/>
              </a:ext>
            </a:extLst>
          </p:cNvPr>
          <p:cNvSpPr txBox="1"/>
          <p:nvPr/>
        </p:nvSpPr>
        <p:spPr>
          <a:xfrm>
            <a:off x="94530" y="952721"/>
            <a:ext cx="5978610" cy="3797130"/>
          </a:xfrm>
          <a:prstGeom prst="rect">
            <a:avLst/>
          </a:prstGeom>
          <a:noFill/>
        </p:spPr>
        <p:txBody>
          <a:bodyPr wrap="square">
            <a:spAutoFit/>
          </a:bodyPr>
          <a:lstStyle/>
          <a:p>
            <a:pPr>
              <a:lnSpc>
                <a:spcPct val="115000"/>
              </a:lnSpc>
              <a:spcAft>
                <a:spcPts val="10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1.</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Omni-capable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The VIRTUAL DOCTOR converses seamlessly across multiple digital channels and retains data and context for a seamless experience. In best cases, even passing that information to a live agent if needed.</a:t>
            </a:r>
            <a:endPar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2.Free to Explore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b="1" dirty="0">
                <a:solidFill>
                  <a:schemeClr val="accent4">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Our app can reach, consume, and process vast amounts of data– both structured and unstructured–to surface insights from any source - to gather relevant data to solve customer issues quickly.</a:t>
            </a:r>
            <a:endParaRPr lang="en-IN" sz="1200" b="1"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3.Autonomous Reasoning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 app can perform complex reasoning without human intervention. For example, a great Service VIRTUAL DOCTOR should be able to infer solutions based on relevant case histories.</a:t>
            </a:r>
            <a:endParaRPr lang="en-IN"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250">
        <p14:door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27"/>
          <p:cNvSpPr txBox="1">
            <a:spLocks noGrp="1"/>
          </p:cNvSpPr>
          <p:nvPr>
            <p:ph type="title"/>
          </p:nvPr>
        </p:nvSpPr>
        <p:spPr>
          <a:xfrm>
            <a:off x="982980" y="0"/>
            <a:ext cx="6300300"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ADVANTAGES</a:t>
            </a:r>
            <a:endParaRPr dirty="0"/>
          </a:p>
        </p:txBody>
      </p:sp>
      <p:sp>
        <p:nvSpPr>
          <p:cNvPr id="199" name="Google Shape;199;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3" name="TextBox 12">
            <a:extLst>
              <a:ext uri="{FF2B5EF4-FFF2-40B4-BE49-F238E27FC236}">
                <a16:creationId xmlns:a16="http://schemas.microsoft.com/office/drawing/2014/main" id="{83B8EDAF-EE2D-4EEF-A4C6-1E00A04783A6}"/>
              </a:ext>
            </a:extLst>
          </p:cNvPr>
          <p:cNvSpPr txBox="1"/>
          <p:nvPr/>
        </p:nvSpPr>
        <p:spPr>
          <a:xfrm>
            <a:off x="0" y="857400"/>
            <a:ext cx="5257800" cy="3787062"/>
          </a:xfrm>
          <a:prstGeom prst="rect">
            <a:avLst/>
          </a:prstGeom>
          <a:noFill/>
        </p:spPr>
        <p:txBody>
          <a:bodyPr wrap="square">
            <a:spAutoFit/>
          </a:bodyPr>
          <a:lstStyle/>
          <a:p>
            <a:pPr>
              <a:lnSpc>
                <a:spcPct val="115000"/>
              </a:lnSpc>
              <a:spcAft>
                <a:spcPts val="10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4.Pre-Trained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The app is pre-trained to understand brand-specific or industry-specific knowledge and terms. Even better, it’s pre-configured to resolve common customer requests of a particular industry.</a:t>
            </a:r>
          </a:p>
          <a:p>
            <a:pPr>
              <a:lnSpc>
                <a:spcPct val="115000"/>
              </a:lnSpc>
              <a:spcAft>
                <a:spcPts val="10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5.Register/Log-in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dirty="0">
                <a:solidFill>
                  <a:schemeClr val="accent4">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To access this app  and individual needs to register and then use the registration ID to log in to access the features.</a:t>
            </a:r>
            <a:endParaRPr lang="en-IN"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6.User Interface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6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 user friendly interface which is engaging and easy to access.</a:t>
            </a:r>
            <a:endParaRPr lang="en-IN"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1CFAC10-582E-4691-A893-5E745A1CF07E}"/>
              </a:ext>
            </a:extLst>
          </p:cNvPr>
          <p:cNvPicPr>
            <a:picLocks noChangeAspect="1"/>
          </p:cNvPicPr>
          <p:nvPr/>
        </p:nvPicPr>
        <p:blipFill>
          <a:blip r:embed="rId3"/>
          <a:stretch>
            <a:fillRect/>
          </a:stretch>
        </p:blipFill>
        <p:spPr>
          <a:xfrm>
            <a:off x="4929311" y="1638300"/>
            <a:ext cx="4214689" cy="350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7D86D"/>
        </a:solidFill>
        <a:effectLst/>
      </p:bgPr>
    </p:bg>
    <p:spTree>
      <p:nvGrpSpPr>
        <p:cNvPr id="1" name="Shape 209"/>
        <p:cNvGrpSpPr/>
        <p:nvPr/>
      </p:nvGrpSpPr>
      <p:grpSpPr>
        <a:xfrm>
          <a:off x="0" y="0"/>
          <a:ext cx="0" cy="0"/>
          <a:chOff x="0" y="0"/>
          <a:chExt cx="0" cy="0"/>
        </a:xfrm>
      </p:grpSpPr>
      <p:sp>
        <p:nvSpPr>
          <p:cNvPr id="210" name="Google Shape;210;p28"/>
          <p:cNvSpPr txBox="1">
            <a:spLocks noGrp="1"/>
          </p:cNvSpPr>
          <p:nvPr>
            <p:ph type="ctrTitle" idx="4294967295"/>
          </p:nvPr>
        </p:nvSpPr>
        <p:spPr>
          <a:xfrm>
            <a:off x="502920" y="0"/>
            <a:ext cx="7772400" cy="78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400" dirty="0"/>
              <a:t>Conclusion &amp; Future Scope</a:t>
            </a:r>
            <a:endParaRPr dirty="0">
              <a:solidFill>
                <a:srgbClr val="FFFFFF"/>
              </a:solidFill>
            </a:endParaRPr>
          </a:p>
        </p:txBody>
      </p:sp>
      <p:sp>
        <p:nvSpPr>
          <p:cNvPr id="212" name="Google Shape;212;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6" name="TextBox 5">
            <a:extLst>
              <a:ext uri="{FF2B5EF4-FFF2-40B4-BE49-F238E27FC236}">
                <a16:creationId xmlns:a16="http://schemas.microsoft.com/office/drawing/2014/main" id="{180AF2A0-427A-4D47-8502-799D4AA70C7A}"/>
              </a:ext>
            </a:extLst>
          </p:cNvPr>
          <p:cNvSpPr txBox="1"/>
          <p:nvPr/>
        </p:nvSpPr>
        <p:spPr>
          <a:xfrm>
            <a:off x="556260" y="1350048"/>
            <a:ext cx="5021580" cy="3145861"/>
          </a:xfrm>
          <a:prstGeom prst="rect">
            <a:avLst/>
          </a:prstGeom>
          <a:noFill/>
        </p:spPr>
        <p:txBody>
          <a:bodyPr wrap="square">
            <a:spAutoFit/>
          </a:bodyPr>
          <a:lstStyle/>
          <a:p>
            <a:pPr marL="285750" indent="-285750">
              <a:lnSpc>
                <a:spcPct val="115000"/>
              </a:lnSpc>
              <a:spcAft>
                <a:spcPts val="1000"/>
              </a:spcAft>
              <a:buFont typeface="Arial" panose="020B0604020202020204" pitchFamily="34" charset="0"/>
              <a:buChar char="•"/>
            </a:pPr>
            <a:r>
              <a:rPr lang="en-IN" dirty="0">
                <a:solidFill>
                  <a:srgbClr val="002060"/>
                </a:solidFill>
                <a:latin typeface="Times New Roman" panose="02020603050405020304" pitchFamily="18" charset="0"/>
                <a:cs typeface="Times New Roman" panose="02020603050405020304" pitchFamily="18" charset="0"/>
              </a:rPr>
              <a:t>VIRTUAL DOCTOR is a thing of the future which is yet to uncover its potential. Machine learning has changed the way companies were communicating with their customers. With new platforms to build various types of chat bots being introduced, it is of great excitement to witness the growth of a new domain in technology while surpassing the previous threshold. Thus, we can conclude that this system giving the accurate result. As we are using large dataset which will ensures the better performance. Thus we build up a system which is useful for people to detect the disease by typing symptoms.</a:t>
            </a:r>
          </a:p>
          <a:p>
            <a:pPr marL="285750" indent="-285750">
              <a:lnSpc>
                <a:spcPct val="115000"/>
              </a:lnSpc>
              <a:spcAft>
                <a:spcPts val="1000"/>
              </a:spcAft>
              <a:buFont typeface="Arial" panose="020B0604020202020204" pitchFamily="34" charset="0"/>
              <a:buChar char="•"/>
            </a:pPr>
            <a:endParaRPr lang="en-IN"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1588908" y="25938"/>
            <a:ext cx="4047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REFERENCES</a:t>
            </a:r>
            <a:endParaRPr dirty="0"/>
          </a:p>
        </p:txBody>
      </p:sp>
      <p:sp>
        <p:nvSpPr>
          <p:cNvPr id="229" name="Google Shape;229;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230" name="Google Shape;230;p30"/>
          <p:cNvGrpSpPr/>
          <p:nvPr/>
        </p:nvGrpSpPr>
        <p:grpSpPr>
          <a:xfrm>
            <a:off x="-91934" y="1839593"/>
            <a:ext cx="3040276" cy="1338140"/>
            <a:chOff x="1047099" y="2241353"/>
            <a:chExt cx="3040276" cy="1338140"/>
          </a:xfrm>
        </p:grpSpPr>
        <p:sp>
          <p:nvSpPr>
            <p:cNvPr id="231" name="Google Shape;231;p30"/>
            <p:cNvSpPr/>
            <p:nvPr/>
          </p:nvSpPr>
          <p:spPr>
            <a:xfrm rot="2700000">
              <a:off x="2286374" y="1011412"/>
              <a:ext cx="561726" cy="3040276"/>
            </a:xfrm>
            <a:prstGeom prst="roundRect">
              <a:avLst>
                <a:gd name="adj" fmla="val 50000"/>
              </a:avLst>
            </a:prstGeom>
            <a:solidFill>
              <a:srgbClr val="52A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CBE5F"/>
                </a:solidFill>
              </a:endParaRPr>
            </a:p>
          </p:txBody>
        </p:sp>
        <p:sp>
          <p:nvSpPr>
            <p:cNvPr id="232" name="Google Shape;232;p30"/>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52A551"/>
                  </a:solidFill>
                  <a:latin typeface="Muli"/>
                  <a:ea typeface="Muli"/>
                  <a:cs typeface="Muli"/>
                  <a:sym typeface="Muli"/>
                </a:rPr>
                <a:t>1</a:t>
              </a:r>
              <a:endParaRPr sz="1200" b="1">
                <a:solidFill>
                  <a:srgbClr val="52A551"/>
                </a:solidFill>
                <a:latin typeface="Muli"/>
                <a:ea typeface="Muli"/>
                <a:cs typeface="Muli"/>
                <a:sym typeface="Muli"/>
              </a:endParaRPr>
            </a:p>
          </p:txBody>
        </p:sp>
        <p:sp>
          <p:nvSpPr>
            <p:cNvPr id="233" name="Google Shape;233;p30"/>
            <p:cNvSpPr txBox="1"/>
            <p:nvPr/>
          </p:nvSpPr>
          <p:spPr>
            <a:xfrm rot="18900000">
              <a:off x="1501398" y="2241353"/>
              <a:ext cx="2332604" cy="393293"/>
            </a:xfrm>
            <a:prstGeom prst="rect">
              <a:avLst/>
            </a:prstGeom>
            <a:noFill/>
            <a:ln>
              <a:noFill/>
            </a:ln>
          </p:spPr>
          <p:txBody>
            <a:bodyPr spcFirstLastPara="1" wrap="square" lIns="91425" tIns="91425" rIns="91425" bIns="91425" anchor="ctr" anchorCtr="0">
              <a:noAutofit/>
            </a:bodyPr>
            <a:lstStyle/>
            <a:p>
              <a:pPr>
                <a:lnSpc>
                  <a:spcPct val="115000"/>
                </a:lnSpc>
              </a:pPr>
              <a:r>
                <a:rPr lang="en-IN" sz="1000" u="sng" dirty="0">
                  <a:solidFill>
                    <a:schemeClr val="tx2"/>
                  </a:solidFill>
                  <a:effectLst/>
                  <a:latin typeface="Times New Roman" panose="02020603050405020304" pitchFamily="18" charset="0"/>
                  <a:ea typeface="Symbol" panose="05050102010706020507" pitchFamily="18" charset="2"/>
                  <a:cs typeface="Times New Roman" panose="02020603050405020304" pitchFamily="18" charset="0"/>
                  <a:hlinkClick r:id="rId3">
                    <a:extLst>
                      <a:ext uri="{A12FA001-AC4F-418D-AE19-62706E023703}">
                        <ahyp:hlinkClr xmlns:ahyp="http://schemas.microsoft.com/office/drawing/2018/hyperlinkcolor" val="tx"/>
                      </a:ext>
                    </a:extLst>
                  </a:hlinkClick>
                </a:rPr>
                <a:t>https://en.wikipedia.org/wiki/Chatbot</a:t>
              </a:r>
              <a:r>
                <a:rPr lang="en-IN" sz="1000" u="sng" spc="-10" dirty="0">
                  <a:solidFill>
                    <a:schemeClr val="tx2"/>
                  </a:solidFill>
                  <a:effectLst/>
                  <a:latin typeface="Times New Roman" panose="02020603050405020304" pitchFamily="18" charset="0"/>
                  <a:ea typeface="Symbol" panose="05050102010706020507" pitchFamily="18" charset="2"/>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IN" sz="1000" u="sng" dirty="0">
                  <a:solidFill>
                    <a:schemeClr val="tx2"/>
                  </a:solidFill>
                  <a:effectLst/>
                  <a:latin typeface="Times New Roman" panose="02020603050405020304" pitchFamily="18" charset="0"/>
                  <a:ea typeface="Symbol" panose="05050102010706020507" pitchFamily="18" charset="2"/>
                  <a:cs typeface="Times New Roman" panose="02020603050405020304" pitchFamily="18" charset="0"/>
                  <a:hlinkClick r:id="rId4">
                    <a:extLst>
                      <a:ext uri="{A12FA001-AC4F-418D-AE19-62706E023703}">
                        <ahyp:hlinkClr xmlns:ahyp="http://schemas.microsoft.com/office/drawing/2018/hyperlinkcolor" val="tx"/>
                      </a:ext>
                    </a:extLst>
                  </a:hlinkClick>
                </a:rPr>
                <a:t>https://en.wikipedia.org/wiki/Disease</a:t>
              </a:r>
              <a:endParaRPr lang="en-IN" sz="1000" dirty="0">
                <a:solidFill>
                  <a:schemeClr val="tx2"/>
                </a:solidFill>
                <a:effectLst/>
                <a:latin typeface="Times New Roman" panose="02020603050405020304" pitchFamily="18" charset="0"/>
                <a:ea typeface="Symbol" panose="05050102010706020507" pitchFamily="18" charset="2"/>
                <a:cs typeface="Times New Roman" panose="02020603050405020304" pitchFamily="18" charset="0"/>
              </a:endParaRPr>
            </a:p>
            <a:p>
              <a:pPr marL="0" lvl="0" indent="0" algn="l" rtl="0">
                <a:lnSpc>
                  <a:spcPct val="115000"/>
                </a:lnSpc>
                <a:spcBef>
                  <a:spcPts val="0"/>
                </a:spcBef>
                <a:spcAft>
                  <a:spcPts val="0"/>
                </a:spcAft>
                <a:buNone/>
              </a:pPr>
              <a:endParaRPr sz="800"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grpSp>
        <p:nvGrpSpPr>
          <p:cNvPr id="235" name="Google Shape;235;p30"/>
          <p:cNvGrpSpPr/>
          <p:nvPr/>
        </p:nvGrpSpPr>
        <p:grpSpPr>
          <a:xfrm>
            <a:off x="1495773" y="2443430"/>
            <a:ext cx="3040276" cy="1328806"/>
            <a:chOff x="2957320" y="2250687"/>
            <a:chExt cx="3040276" cy="1328806"/>
          </a:xfrm>
        </p:grpSpPr>
        <p:sp>
          <p:nvSpPr>
            <p:cNvPr id="236" name="Google Shape;236;p30"/>
            <p:cNvSpPr/>
            <p:nvPr/>
          </p:nvSpPr>
          <p:spPr>
            <a:xfrm rot="2700000">
              <a:off x="4196595" y="1011412"/>
              <a:ext cx="561726" cy="3040276"/>
            </a:xfrm>
            <a:prstGeom prst="roundRect">
              <a:avLst>
                <a:gd name="adj" fmla="val 50000"/>
              </a:avLst>
            </a:prstGeom>
            <a:solidFill>
              <a:srgbClr val="7CB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CBE5F"/>
                </a:solidFill>
              </a:endParaRPr>
            </a:p>
          </p:txBody>
        </p:sp>
        <p:sp>
          <p:nvSpPr>
            <p:cNvPr id="237" name="Google Shape;237;p30"/>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7CBE5F"/>
                  </a:solidFill>
                  <a:latin typeface="Muli"/>
                  <a:ea typeface="Muli"/>
                  <a:cs typeface="Muli"/>
                  <a:sym typeface="Muli"/>
                </a:rPr>
                <a:t>2</a:t>
              </a:r>
              <a:endParaRPr sz="1200" b="1">
                <a:solidFill>
                  <a:srgbClr val="7CBE5F"/>
                </a:solidFill>
                <a:latin typeface="Muli"/>
                <a:ea typeface="Muli"/>
                <a:cs typeface="Muli"/>
                <a:sym typeface="Muli"/>
              </a:endParaRPr>
            </a:p>
          </p:txBody>
        </p:sp>
        <p:sp>
          <p:nvSpPr>
            <p:cNvPr id="238" name="Google Shape;238;p30"/>
            <p:cNvSpPr txBox="1"/>
            <p:nvPr/>
          </p:nvSpPr>
          <p:spPr>
            <a:xfrm rot="18900000">
              <a:off x="3449594" y="2303707"/>
              <a:ext cx="2333877" cy="282812"/>
            </a:xfrm>
            <a:prstGeom prst="rect">
              <a:avLst/>
            </a:prstGeom>
            <a:noFill/>
            <a:ln>
              <a:noFill/>
            </a:ln>
          </p:spPr>
          <p:txBody>
            <a:bodyPr spcFirstLastPara="1" wrap="square" lIns="91425" tIns="91425" rIns="91425" bIns="91425" anchor="ctr" anchorCtr="0">
              <a:noAutofit/>
            </a:bodyPr>
            <a:lstStyle/>
            <a:p>
              <a:pPr>
                <a:lnSpc>
                  <a:spcPct val="115000"/>
                </a:lnSpc>
              </a:pPr>
              <a:r>
                <a:rPr lang="en-IN" sz="1000" u="sng" dirty="0">
                  <a:solidFill>
                    <a:schemeClr val="bg1"/>
                  </a:solidFill>
                  <a:effectLst/>
                  <a:latin typeface="Times New Roman" panose="02020603050405020304" pitchFamily="18" charset="0"/>
                  <a:ea typeface="Symbol" panose="05050102010706020507" pitchFamily="18" charset="2"/>
                  <a:cs typeface="Times New Roman" panose="02020603050405020304" pitchFamily="18" charset="0"/>
                  <a:hlinkClick r:id="rId5">
                    <a:extLst>
                      <a:ext uri="{A12FA001-AC4F-418D-AE19-62706E023703}">
                        <ahyp:hlinkClr xmlns:ahyp="http://schemas.microsoft.com/office/drawing/2018/hyperlinkcolor" val="tx"/>
                      </a:ext>
                    </a:extLst>
                  </a:hlinkClick>
                </a:rPr>
                <a:t>https://www.youtube.com/playlist?list=PLQVvvaa0QuDdc2k5dwtDTyT9aCja0on8j</a:t>
              </a:r>
              <a:endParaRPr lang="en-IN" sz="1000" dirty="0">
                <a:solidFill>
                  <a:schemeClr val="bg1"/>
                </a:solidFill>
                <a:effectLst/>
                <a:latin typeface="Times New Roman" panose="02020603050405020304" pitchFamily="18" charset="0"/>
                <a:ea typeface="Symbol" panose="05050102010706020507" pitchFamily="18" charset="2"/>
                <a:cs typeface="Times New Roman" panose="02020603050405020304" pitchFamily="18" charset="0"/>
              </a:endParaRPr>
            </a:p>
            <a:p>
              <a:pPr marL="0" lvl="0" indent="0" algn="l" rtl="0">
                <a:lnSpc>
                  <a:spcPct val="115000"/>
                </a:lnSpc>
                <a:spcBef>
                  <a:spcPts val="0"/>
                </a:spcBef>
                <a:spcAft>
                  <a:spcPts val="0"/>
                </a:spcAft>
                <a:buNone/>
              </a:pPr>
              <a:endParaRPr sz="800" b="1" dirty="0">
                <a:solidFill>
                  <a:srgbClr val="FFFFFF"/>
                </a:solidFill>
                <a:latin typeface="Muli"/>
                <a:ea typeface="Muli"/>
                <a:cs typeface="Muli"/>
                <a:sym typeface="Muli"/>
              </a:endParaRPr>
            </a:p>
          </p:txBody>
        </p:sp>
      </p:grpSp>
      <p:grpSp>
        <p:nvGrpSpPr>
          <p:cNvPr id="240" name="Google Shape;240;p30"/>
          <p:cNvGrpSpPr/>
          <p:nvPr/>
        </p:nvGrpSpPr>
        <p:grpSpPr>
          <a:xfrm>
            <a:off x="2904195" y="3291839"/>
            <a:ext cx="3040276" cy="1341290"/>
            <a:chOff x="4877339" y="2238203"/>
            <a:chExt cx="3040276" cy="1341290"/>
          </a:xfrm>
        </p:grpSpPr>
        <p:sp>
          <p:nvSpPr>
            <p:cNvPr id="241" name="Google Shape;241;p30"/>
            <p:cNvSpPr/>
            <p:nvPr/>
          </p:nvSpPr>
          <p:spPr>
            <a:xfrm rot="2700000">
              <a:off x="6116614" y="1011412"/>
              <a:ext cx="561726" cy="3040276"/>
            </a:xfrm>
            <a:prstGeom prst="roundRect">
              <a:avLst>
                <a:gd name="adj" fmla="val 50000"/>
              </a:avLst>
            </a:pr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A7D86D"/>
                  </a:solidFill>
                  <a:latin typeface="Muli"/>
                  <a:ea typeface="Muli"/>
                  <a:cs typeface="Muli"/>
                  <a:sym typeface="Muli"/>
                </a:rPr>
                <a:t>3</a:t>
              </a:r>
              <a:endParaRPr sz="1200" b="1">
                <a:solidFill>
                  <a:srgbClr val="A7D86D"/>
                </a:solidFill>
                <a:latin typeface="Muli"/>
                <a:ea typeface="Muli"/>
                <a:cs typeface="Muli"/>
                <a:sym typeface="Muli"/>
              </a:endParaRPr>
            </a:p>
          </p:txBody>
        </p:sp>
        <p:sp>
          <p:nvSpPr>
            <p:cNvPr id="243" name="Google Shape;243;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a:lnSpc>
                  <a:spcPct val="115000"/>
                </a:lnSpc>
              </a:pPr>
              <a:r>
                <a:rPr lang="en-IN" sz="1200" u="sng" dirty="0">
                  <a:solidFill>
                    <a:schemeClr val="bg1"/>
                  </a:solidFill>
                  <a:effectLst/>
                  <a:latin typeface="Times New Roman" panose="02020603050405020304" pitchFamily="18" charset="0"/>
                  <a:ea typeface="Symbol" panose="05050102010706020507" pitchFamily="18" charset="2"/>
                  <a:cs typeface="Times New Roman" panose="02020603050405020304" pitchFamily="18" charset="0"/>
                  <a:hlinkClick r:id="rId6">
                    <a:extLst>
                      <a:ext uri="{A12FA001-AC4F-418D-AE19-62706E023703}">
                        <ahyp:hlinkClr xmlns:ahyp="http://schemas.microsoft.com/office/drawing/2018/hyperlinkcolor" val="tx"/>
                      </a:ext>
                    </a:extLst>
                  </a:hlinkClick>
                </a:rPr>
                <a:t>https://www.kaggle.com/tags/healthcare</a:t>
              </a:r>
              <a:r>
                <a:rPr lang="en-IN" sz="1200" dirty="0">
                  <a:solidFill>
                    <a:schemeClr val="bg1"/>
                  </a:solidFill>
                  <a:effectLst/>
                  <a:latin typeface="Times New Roman" panose="02020603050405020304" pitchFamily="18" charset="0"/>
                  <a:ea typeface="Symbol" panose="05050102010706020507" pitchFamily="18" charset="2"/>
                  <a:cs typeface="Times New Roman" panose="02020603050405020304" pitchFamily="18" charset="0"/>
                </a:rPr>
                <a:t> (Dataset)</a:t>
              </a:r>
            </a:p>
            <a:p>
              <a:pPr marL="0" lvl="0" indent="0" algn="l" rtl="0">
                <a:lnSpc>
                  <a:spcPct val="115000"/>
                </a:lnSpc>
                <a:spcBef>
                  <a:spcPts val="0"/>
                </a:spcBef>
                <a:spcAft>
                  <a:spcPts val="0"/>
                </a:spcAft>
                <a:buNone/>
              </a:pPr>
              <a:endParaRPr sz="800" b="1" dirty="0">
                <a:solidFill>
                  <a:srgbClr val="FFFFFF"/>
                </a:solidFill>
                <a:latin typeface="Muli"/>
                <a:ea typeface="Muli"/>
                <a:cs typeface="Muli"/>
                <a:sym typeface="Muli"/>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ctrTitle" idx="4294967295"/>
          </p:nvPr>
        </p:nvSpPr>
        <p:spPr>
          <a:xfrm>
            <a:off x="685800" y="440350"/>
            <a:ext cx="48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Thanks!</a:t>
            </a:r>
            <a:endParaRPr sz="6000" dirty="0"/>
          </a:p>
        </p:txBody>
      </p:sp>
      <p:sp>
        <p:nvSpPr>
          <p:cNvPr id="325" name="Google Shape;325;p36"/>
          <p:cNvSpPr txBox="1">
            <a:spLocks noGrp="1"/>
          </p:cNvSpPr>
          <p:nvPr>
            <p:ph type="subTitle" idx="4294967295"/>
          </p:nvPr>
        </p:nvSpPr>
        <p:spPr>
          <a:xfrm>
            <a:off x="685800" y="1639925"/>
            <a:ext cx="4863900" cy="7848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3600" b="1" dirty="0">
                <a:latin typeface="Times New Roman" panose="02020603050405020304" pitchFamily="18" charset="0"/>
                <a:cs typeface="Times New Roman" panose="02020603050405020304" pitchFamily="18" charset="0"/>
              </a:rPr>
              <a:t>Any questions?</a:t>
            </a:r>
            <a:endParaRPr sz="3600" b="1" dirty="0">
              <a:latin typeface="Times New Roman" panose="02020603050405020304" pitchFamily="18" charset="0"/>
              <a:cs typeface="Times New Roman" panose="02020603050405020304" pitchFamily="18" charset="0"/>
            </a:endParaRPr>
          </a:p>
        </p:txBody>
      </p:sp>
      <p:sp>
        <p:nvSpPr>
          <p:cNvPr id="327" name="Google Shape;327;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3" name="Google Shape;73;p15"/>
          <p:cNvSpPr txBox="1">
            <a:spLocks noGrp="1"/>
          </p:cNvSpPr>
          <p:nvPr>
            <p:ph type="body" idx="2"/>
          </p:nvPr>
        </p:nvSpPr>
        <p:spPr>
          <a:xfrm>
            <a:off x="457200" y="4002250"/>
            <a:ext cx="4982700" cy="1141200"/>
          </a:xfrm>
          <a:prstGeom prst="rect">
            <a:avLst/>
          </a:prstGeom>
        </p:spPr>
        <p:txBody>
          <a:bodyPr spcFirstLastPara="1" wrap="square" lIns="0" tIns="0" rIns="0" bIns="0" anchor="t" anchorCtr="0">
            <a:noAutofit/>
          </a:bodyPr>
          <a:lstStyle/>
          <a:p>
            <a:pPr marL="0" lvl="0" indent="0" algn="l" rtl="0">
              <a:spcBef>
                <a:spcPts val="1000"/>
              </a:spcBef>
              <a:spcAft>
                <a:spcPts val="0"/>
              </a:spcAft>
              <a:buClr>
                <a:schemeClr val="dk1"/>
              </a:buClr>
              <a:buSzPts val="1100"/>
              <a:buFont typeface="Arial"/>
              <a:buNone/>
            </a:pPr>
            <a:endParaRPr sz="1000" dirty="0">
              <a:solidFill>
                <a:srgbClr val="A7D86D"/>
              </a:solidFill>
            </a:endParaRPr>
          </a:p>
          <a:p>
            <a:pPr marL="0" lvl="0" indent="0" algn="l" rtl="0">
              <a:spcBef>
                <a:spcPts val="1000"/>
              </a:spcBef>
              <a:spcAft>
                <a:spcPts val="1000"/>
              </a:spcAft>
              <a:buNone/>
            </a:pPr>
            <a:endParaRPr sz="1000" dirty="0">
              <a:solidFill>
                <a:srgbClr val="A7D86D"/>
              </a:solidFill>
            </a:endParaRPr>
          </a:p>
        </p:txBody>
      </p:sp>
      <p:sp>
        <p:nvSpPr>
          <p:cNvPr id="74" name="Google Shape;74;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7" name="Title 1">
            <a:extLst>
              <a:ext uri="{FF2B5EF4-FFF2-40B4-BE49-F238E27FC236}">
                <a16:creationId xmlns:a16="http://schemas.microsoft.com/office/drawing/2014/main" id="{704CC3C2-684B-4704-9043-A6EDF70922F2}"/>
              </a:ext>
            </a:extLst>
          </p:cNvPr>
          <p:cNvSpPr>
            <a:spLocks noGrp="1"/>
          </p:cNvSpPr>
          <p:nvPr>
            <p:ph type="title"/>
          </p:nvPr>
        </p:nvSpPr>
        <p:spPr>
          <a:xfrm>
            <a:off x="3215640" y="1"/>
            <a:ext cx="2042160" cy="693420"/>
          </a:xfrm>
        </p:spPr>
        <p:txBody>
          <a:bodyPr/>
          <a:lstStyle/>
          <a:p>
            <a:pPr algn="ctr"/>
            <a:r>
              <a:rPr lang="en-US" dirty="0">
                <a:solidFill>
                  <a:srgbClr val="00B0F0"/>
                </a:solidFill>
                <a:latin typeface="OCR A Extended" panose="02010509020102010303" pitchFamily="50" charset="0"/>
              </a:rPr>
              <a:t>Index</a:t>
            </a:r>
          </a:p>
        </p:txBody>
      </p:sp>
      <p:sp>
        <p:nvSpPr>
          <p:cNvPr id="11" name="TextBox 10">
            <a:extLst>
              <a:ext uri="{FF2B5EF4-FFF2-40B4-BE49-F238E27FC236}">
                <a16:creationId xmlns:a16="http://schemas.microsoft.com/office/drawing/2014/main" id="{A6E0E3CA-6A01-46C7-B64B-C02044809C66}"/>
              </a:ext>
            </a:extLst>
          </p:cNvPr>
          <p:cNvSpPr txBox="1"/>
          <p:nvPr/>
        </p:nvSpPr>
        <p:spPr>
          <a:xfrm>
            <a:off x="457200" y="1885831"/>
            <a:ext cx="4572000" cy="2031325"/>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002060"/>
                </a:solidFill>
                <a:latin typeface="Times New Roman" panose="02020603050405020304" pitchFamily="18" charset="0"/>
                <a:cs typeface="Times New Roman" panose="02020603050405020304" pitchFamily="18" charset="0"/>
              </a:rPr>
              <a:t>Problem Statement</a:t>
            </a:r>
          </a:p>
          <a:p>
            <a:pPr marL="285750" indent="-285750">
              <a:buFont typeface="Arial" panose="020B0604020202020204" pitchFamily="34" charset="0"/>
              <a:buChar char="•"/>
            </a:pPr>
            <a:r>
              <a:rPr lang="en-US" sz="1800" dirty="0">
                <a:solidFill>
                  <a:srgbClr val="002060"/>
                </a:solidFill>
                <a:latin typeface="Times New Roman" panose="02020603050405020304" pitchFamily="18" charset="0"/>
                <a:cs typeface="Times New Roman" panose="02020603050405020304" pitchFamily="18" charset="0"/>
              </a:rPr>
              <a:t>Process Model</a:t>
            </a:r>
          </a:p>
          <a:p>
            <a:pPr marL="285750" indent="-285750">
              <a:buFont typeface="Arial" panose="020B0604020202020204" pitchFamily="34" charset="0"/>
              <a:buChar char="•"/>
            </a:pPr>
            <a:r>
              <a:rPr lang="en-US" sz="1800" dirty="0">
                <a:solidFill>
                  <a:srgbClr val="002060"/>
                </a:solidFill>
                <a:latin typeface="Times New Roman" panose="02020603050405020304" pitchFamily="18" charset="0"/>
                <a:cs typeface="Times New Roman" panose="02020603050405020304" pitchFamily="18" charset="0"/>
              </a:rPr>
              <a:t>Implementation Technology</a:t>
            </a:r>
          </a:p>
          <a:p>
            <a:pPr marL="285750" indent="-285750">
              <a:buFont typeface="Arial" panose="020B0604020202020204" pitchFamily="34" charset="0"/>
              <a:buChar char="•"/>
            </a:pPr>
            <a:r>
              <a:rPr lang="en-US" sz="1800" dirty="0">
                <a:solidFill>
                  <a:srgbClr val="002060"/>
                </a:solidFill>
                <a:latin typeface="Times New Roman" panose="02020603050405020304" pitchFamily="18" charset="0"/>
                <a:cs typeface="Times New Roman" panose="02020603050405020304" pitchFamily="18" charset="0"/>
              </a:rPr>
              <a:t>Result</a:t>
            </a:r>
          </a:p>
          <a:p>
            <a:pPr marL="285750" indent="-285750">
              <a:buFont typeface="Arial" panose="020B0604020202020204" pitchFamily="34" charset="0"/>
              <a:buChar char="•"/>
            </a:pPr>
            <a:r>
              <a:rPr lang="en-US" sz="1800" dirty="0">
                <a:solidFill>
                  <a:srgbClr val="002060"/>
                </a:solidFill>
                <a:latin typeface="Times New Roman" panose="02020603050405020304" pitchFamily="18" charset="0"/>
                <a:cs typeface="Times New Roman" panose="02020603050405020304" pitchFamily="18" charset="0"/>
              </a:rPr>
              <a:t>Advantages</a:t>
            </a:r>
          </a:p>
          <a:p>
            <a:pPr marL="285750" indent="-285750">
              <a:buFont typeface="Arial" panose="020B0604020202020204" pitchFamily="34" charset="0"/>
              <a:buChar char="•"/>
            </a:pPr>
            <a:r>
              <a:rPr lang="en-US" sz="1800" dirty="0">
                <a:solidFill>
                  <a:srgbClr val="002060"/>
                </a:solidFill>
                <a:latin typeface="Times New Roman" panose="02020603050405020304" pitchFamily="18" charset="0"/>
                <a:cs typeface="Times New Roman" panose="02020603050405020304" pitchFamily="18" charset="0"/>
              </a:rPr>
              <a:t>Conclusion and Future Scope</a:t>
            </a:r>
          </a:p>
          <a:p>
            <a:pPr marL="285750" indent="-285750">
              <a:buFont typeface="Arial" panose="020B0604020202020204" pitchFamily="34" charset="0"/>
              <a:buChar char="•"/>
            </a:pPr>
            <a:r>
              <a:rPr lang="en-US" sz="1800" dirty="0">
                <a:solidFill>
                  <a:srgbClr val="002060"/>
                </a:solidFill>
                <a:latin typeface="Times New Roman" panose="02020603050405020304" pitchFamily="18" charset="0"/>
                <a:cs typeface="Times New Roman" panose="02020603050405020304" pitchFamily="18" charset="0"/>
              </a:rPr>
              <a:t>References</a:t>
            </a:r>
          </a:p>
        </p:txBody>
      </p:sp>
    </p:spTree>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1" name="Google Shape;81;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6" name="Title 1">
            <a:extLst>
              <a:ext uri="{FF2B5EF4-FFF2-40B4-BE49-F238E27FC236}">
                <a16:creationId xmlns:a16="http://schemas.microsoft.com/office/drawing/2014/main" id="{0FEBD74E-12A9-476A-A8A5-58DC859E4298}"/>
              </a:ext>
            </a:extLst>
          </p:cNvPr>
          <p:cNvSpPr txBox="1">
            <a:spLocks/>
          </p:cNvSpPr>
          <p:nvPr/>
        </p:nvSpPr>
        <p:spPr>
          <a:xfrm>
            <a:off x="594360" y="1"/>
            <a:ext cx="7559040" cy="7086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dirty="0">
                <a:solidFill>
                  <a:srgbClr val="7030A0"/>
                </a:solidFill>
                <a:latin typeface="Trebuchet MS" panose="020B0603020202020204" pitchFamily="34" charset="0"/>
              </a:rPr>
              <a:t>Problem statement</a:t>
            </a:r>
          </a:p>
        </p:txBody>
      </p:sp>
      <p:graphicFrame>
        <p:nvGraphicFramePr>
          <p:cNvPr id="2" name="Table 1">
            <a:extLst>
              <a:ext uri="{FF2B5EF4-FFF2-40B4-BE49-F238E27FC236}">
                <a16:creationId xmlns:a16="http://schemas.microsoft.com/office/drawing/2014/main" id="{373BFB8B-56A2-46FD-BD9C-ACBBB39AB926}"/>
              </a:ext>
            </a:extLst>
          </p:cNvPr>
          <p:cNvGraphicFramePr>
            <a:graphicFrameLocks noGrp="1"/>
          </p:cNvGraphicFramePr>
          <p:nvPr>
            <p:extLst>
              <p:ext uri="{D42A27DB-BD31-4B8C-83A1-F6EECF244321}">
                <p14:modId xmlns:p14="http://schemas.microsoft.com/office/powerpoint/2010/main" val="481729305"/>
              </p:ext>
            </p:extLst>
          </p:nvPr>
        </p:nvGraphicFramePr>
        <p:xfrm>
          <a:off x="198120" y="1046860"/>
          <a:ext cx="6149340" cy="3853752"/>
        </p:xfrm>
        <a:graphic>
          <a:graphicData uri="http://schemas.openxmlformats.org/drawingml/2006/table">
            <a:tbl>
              <a:tblPr firstRow="1" firstCol="1" bandRow="1">
                <a:tableStyleId>{0966AF4F-64FC-4570-B3A6-FFB3D6842CFE}</a:tableStyleId>
              </a:tblPr>
              <a:tblGrid>
                <a:gridCol w="6149340">
                  <a:extLst>
                    <a:ext uri="{9D8B030D-6E8A-4147-A177-3AD203B41FA5}">
                      <a16:colId xmlns:a16="http://schemas.microsoft.com/office/drawing/2014/main" val="1679003926"/>
                    </a:ext>
                  </a:extLst>
                </a:gridCol>
              </a:tblGrid>
              <a:tr h="2679319">
                <a:tc>
                  <a:txBody>
                    <a:bodyPr/>
                    <a:lstStyle/>
                    <a:p>
                      <a:pPr marL="171450" indent="-171450">
                        <a:lnSpc>
                          <a:spcPct val="107000"/>
                        </a:lnSpc>
                        <a:spcAft>
                          <a:spcPts val="800"/>
                        </a:spcAft>
                        <a:buFont typeface="Arial" panose="020B0604020202020204" pitchFamily="34" charset="0"/>
                        <a:buChar char="•"/>
                      </a:pPr>
                      <a:r>
                        <a:rPr lang="en-US" sz="1400" dirty="0">
                          <a:solidFill>
                            <a:srgbClr val="FF0000"/>
                          </a:solidFill>
                          <a:effectLst/>
                          <a:latin typeface="Times New Roman" panose="02020603050405020304" pitchFamily="18" charset="0"/>
                          <a:cs typeface="Times New Roman" panose="02020603050405020304" pitchFamily="18" charset="0"/>
                        </a:rPr>
                        <a:t>Almost everyone kept on hold while operators connect you to a customer care executive. On an average people spend around 7 minutes until they are assigned to a person. Gone are the frustrating days of waiting in a queue for the next available operative. </a:t>
                      </a:r>
                    </a:p>
                    <a:p>
                      <a:pPr marL="171450" indent="-171450">
                        <a:lnSpc>
                          <a:spcPct val="107000"/>
                        </a:lnSpc>
                        <a:spcAft>
                          <a:spcPts val="800"/>
                        </a:spcAft>
                        <a:buFont typeface="Arial" panose="020B0604020202020204" pitchFamily="34" charset="0"/>
                        <a:buChar char="•"/>
                      </a:pPr>
                      <a:r>
                        <a:rPr lang="en-US" sz="1400" dirty="0">
                          <a:solidFill>
                            <a:schemeClr val="accent1">
                              <a:lumMod val="75000"/>
                            </a:schemeClr>
                          </a:solidFill>
                          <a:effectLst/>
                          <a:latin typeface="Times New Roman" panose="02020603050405020304" pitchFamily="18" charset="0"/>
                          <a:cs typeface="Times New Roman" panose="02020603050405020304" pitchFamily="18" charset="0"/>
                        </a:rPr>
                        <a:t>They are replacing live chat and other forms of slower contact methods such as emails and phone calls. Since chat bots are basically virtual robot they never get tired and continue to obey your command. They will continue to operate every day throughout the year without requiring to take a break.</a:t>
                      </a:r>
                    </a:p>
                    <a:p>
                      <a:pPr marL="171450" marR="0" lvl="0" indent="-171450" algn="l" defTabSz="914400" rtl="0" eaLnBrk="1" fontAlgn="auto" latinLnBrk="0" hangingPunct="1">
                        <a:lnSpc>
                          <a:spcPct val="107000"/>
                        </a:lnSpc>
                        <a:spcBef>
                          <a:spcPts val="0"/>
                        </a:spcBef>
                        <a:spcAft>
                          <a:spcPts val="800"/>
                        </a:spcAft>
                        <a:buClr>
                          <a:srgbClr val="000000"/>
                        </a:buClr>
                        <a:buSzTx/>
                        <a:buFont typeface="Arial" panose="020B0604020202020204" pitchFamily="34" charset="0"/>
                        <a:buChar char="•"/>
                        <a:tabLst/>
                        <a:defRPr/>
                      </a:pPr>
                      <a:r>
                        <a:rPr lang="en-US" sz="1400" dirty="0">
                          <a:solidFill>
                            <a:schemeClr val="accent2">
                              <a:lumMod val="75000"/>
                            </a:schemeClr>
                          </a:solidFill>
                          <a:latin typeface="Times New Roman" panose="02020603050405020304" pitchFamily="18" charset="0"/>
                          <a:cs typeface="Times New Roman" panose="02020603050405020304" pitchFamily="18" charset="0"/>
                        </a:rPr>
                        <a:t>Chat bots can be programmed to respond the same way each time, to respond differently to messages containing certain keywords and even to use machine learning to adapt their responses to fit the situation. A developing number of hospitals, nursing homes, and even private centers, presently utilize online Chat bots for human services on their sites. These bots connect with potential patients visiting the site, helping them discover specialists, booking their appointments, and getting them access to the correct treatment. </a:t>
                      </a:r>
                    </a:p>
                    <a:p>
                      <a:pPr marL="171450" indent="-171450">
                        <a:lnSpc>
                          <a:spcPct val="107000"/>
                        </a:lnSpc>
                        <a:spcAft>
                          <a:spcPts val="800"/>
                        </a:spcAft>
                        <a:buFont typeface="Arial" panose="020B0604020202020204" pitchFamily="34" charset="0"/>
                        <a:buChar char="•"/>
                      </a:pPr>
                      <a:endParaRPr lang="en-IN" sz="800" dirty="0">
                        <a:effectLst/>
                        <a:latin typeface="Calibri" panose="020F0502020204030204" pitchFamily="34" charset="0"/>
                        <a:ea typeface="Calibri" panose="020F0502020204030204" pitchFamily="34" charset="0"/>
                        <a:cs typeface="Raavi" panose="020B0502040204020203" pitchFamily="34" charset="0"/>
                      </a:endParaRPr>
                    </a:p>
                  </a:txBody>
                  <a:tcPr marL="51124" marR="51124" marT="0" marB="0"/>
                </a:tc>
                <a:extLst>
                  <a:ext uri="{0D108BD9-81ED-4DB2-BD59-A6C34878D82A}">
                    <a16:rowId xmlns:a16="http://schemas.microsoft.com/office/drawing/2014/main" val="229431269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750">
        <p:randomBar dir="vert"/>
      </p:transition>
    </mc:Choice>
    <mc:Fallback>
      <p:transition spd="slow">
        <p:randomBar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Title 1">
            <a:extLst>
              <a:ext uri="{FF2B5EF4-FFF2-40B4-BE49-F238E27FC236}">
                <a16:creationId xmlns:a16="http://schemas.microsoft.com/office/drawing/2014/main" id="{B570FF51-882D-4965-B4BD-DE8F6363E49C}"/>
              </a:ext>
            </a:extLst>
          </p:cNvPr>
          <p:cNvSpPr txBox="1">
            <a:spLocks/>
          </p:cNvSpPr>
          <p:nvPr/>
        </p:nvSpPr>
        <p:spPr>
          <a:xfrm>
            <a:off x="594360" y="1"/>
            <a:ext cx="7559040" cy="7086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dirty="0">
                <a:solidFill>
                  <a:srgbClr val="7030A0"/>
                </a:solidFill>
                <a:latin typeface="Trebuchet MS" panose="020B0603020202020204" pitchFamily="34" charset="0"/>
              </a:rPr>
              <a:t>Problem statement</a:t>
            </a:r>
          </a:p>
        </p:txBody>
      </p:sp>
      <p:graphicFrame>
        <p:nvGraphicFramePr>
          <p:cNvPr id="6" name="Table 5">
            <a:extLst>
              <a:ext uri="{FF2B5EF4-FFF2-40B4-BE49-F238E27FC236}">
                <a16:creationId xmlns:a16="http://schemas.microsoft.com/office/drawing/2014/main" id="{290185F7-C250-46C0-9F7D-495047BC3E3D}"/>
              </a:ext>
            </a:extLst>
          </p:cNvPr>
          <p:cNvGraphicFramePr>
            <a:graphicFrameLocks noGrp="1"/>
          </p:cNvGraphicFramePr>
          <p:nvPr>
            <p:extLst>
              <p:ext uri="{D42A27DB-BD31-4B8C-83A1-F6EECF244321}">
                <p14:modId xmlns:p14="http://schemas.microsoft.com/office/powerpoint/2010/main" val="2008353648"/>
              </p:ext>
            </p:extLst>
          </p:nvPr>
        </p:nvGraphicFramePr>
        <p:xfrm>
          <a:off x="449580" y="815341"/>
          <a:ext cx="5227320" cy="3411855"/>
        </p:xfrm>
        <a:graphic>
          <a:graphicData uri="http://schemas.openxmlformats.org/drawingml/2006/table">
            <a:tbl>
              <a:tblPr firstRow="1" firstCol="1" bandRow="1">
                <a:tableStyleId>{0966AF4F-64FC-4570-B3A6-FFB3D6842CFE}</a:tableStyleId>
              </a:tblPr>
              <a:tblGrid>
                <a:gridCol w="5227320">
                  <a:extLst>
                    <a:ext uri="{9D8B030D-6E8A-4147-A177-3AD203B41FA5}">
                      <a16:colId xmlns:a16="http://schemas.microsoft.com/office/drawing/2014/main" val="547688130"/>
                    </a:ext>
                  </a:extLst>
                </a:gridCol>
              </a:tblGrid>
              <a:tr h="3329940">
                <a:tc>
                  <a:txBody>
                    <a:bodyPr/>
                    <a:lstStyle/>
                    <a:p>
                      <a:pPr marL="285750" indent="-285750">
                        <a:lnSpc>
                          <a:spcPct val="107000"/>
                        </a:lnSpc>
                        <a:spcAft>
                          <a:spcPts val="800"/>
                        </a:spcAft>
                        <a:buFont typeface="Arial" panose="020B0604020202020204" pitchFamily="34" charset="0"/>
                        <a:buChar char="•"/>
                      </a:pPr>
                      <a:r>
                        <a:rPr lang="en-US" sz="1400" dirty="0">
                          <a:solidFill>
                            <a:schemeClr val="accent4">
                              <a:lumMod val="50000"/>
                            </a:schemeClr>
                          </a:solidFill>
                          <a:effectLst/>
                          <a:latin typeface="Times New Roman" panose="02020603050405020304" pitchFamily="18" charset="0"/>
                          <a:cs typeface="Times New Roman" panose="02020603050405020304" pitchFamily="18" charset="0"/>
                        </a:rPr>
                        <a:t>An ML model has to be created wherein we could give any text input and on the basis of training data it must analyze the symptoms. A Supervised Logistic Regression machine learning algorithm can be implemented to train the model with data sets containing various diseases CSV files. </a:t>
                      </a:r>
                    </a:p>
                    <a:p>
                      <a:pPr marL="285750" indent="-285750">
                        <a:lnSpc>
                          <a:spcPct val="107000"/>
                        </a:lnSpc>
                        <a:spcAft>
                          <a:spcPts val="800"/>
                        </a:spcAft>
                        <a:buFont typeface="Arial" panose="020B0604020202020204" pitchFamily="34" charset="0"/>
                        <a:buChar char="•"/>
                      </a:pPr>
                      <a:r>
                        <a:rPr lang="en-US" sz="1400" dirty="0">
                          <a:solidFill>
                            <a:srgbClr val="C00000"/>
                          </a:solidFill>
                          <a:effectLst/>
                          <a:latin typeface="Times New Roman" panose="02020603050405020304" pitchFamily="18" charset="0"/>
                          <a:cs typeface="Times New Roman" panose="02020603050405020304" pitchFamily="18" charset="0"/>
                        </a:rPr>
                        <a:t>The goal is to compare outputs of various models and suggest the best model that can be used for symptoms in real world inputs. Data set contains CSV file having symptoms of different diseases compiled together. </a:t>
                      </a:r>
                    </a:p>
                    <a:p>
                      <a:pPr marL="285750" indent="-285750">
                        <a:lnSpc>
                          <a:spcPct val="107000"/>
                        </a:lnSpc>
                        <a:spcAft>
                          <a:spcPts val="800"/>
                        </a:spcAft>
                        <a:buFont typeface="Arial" panose="020B0604020202020204" pitchFamily="34" charset="0"/>
                        <a:buChar char="•"/>
                      </a:pPr>
                      <a:r>
                        <a:rPr lang="en-US" sz="1400" dirty="0">
                          <a:solidFill>
                            <a:schemeClr val="accent1">
                              <a:lumMod val="50000"/>
                            </a:schemeClr>
                          </a:solidFill>
                          <a:effectLst/>
                          <a:latin typeface="Times New Roman" panose="02020603050405020304" pitchFamily="18" charset="0"/>
                          <a:cs typeface="Times New Roman" panose="02020603050405020304" pitchFamily="18" charset="0"/>
                        </a:rPr>
                        <a:t>The logistic regression algorithm in ML allows us to process the data efficiently. The goal here is to model the underlying structure or distribution of the data in order to learn more from the training set. </a:t>
                      </a:r>
                      <a:endParaRPr lang="en-IN" sz="1400" dirty="0">
                        <a:solidFill>
                          <a:schemeClr val="accent1">
                            <a:lumMod val="50000"/>
                          </a:schemeClr>
                        </a:solidFill>
                        <a:effectLst/>
                        <a:latin typeface="Times New Roman" panose="02020603050405020304" pitchFamily="18" charset="0"/>
                        <a:cs typeface="Times New Roman" panose="02020603050405020304" pitchFamily="18" charset="0"/>
                      </a:endParaRPr>
                    </a:p>
                    <a:p>
                      <a:pPr>
                        <a:lnSpc>
                          <a:spcPct val="107000"/>
                        </a:lnSpc>
                        <a:spcAft>
                          <a:spcPts val="800"/>
                        </a:spcAft>
                      </a:pPr>
                      <a:r>
                        <a:rPr lang="en-US" sz="900" dirty="0">
                          <a:effectLst/>
                        </a:rPr>
                        <a:t> </a:t>
                      </a:r>
                      <a:endParaRPr lang="en-IN" sz="800" dirty="0">
                        <a:effectLst/>
                        <a:latin typeface="Calibri" panose="020F0502020204030204" pitchFamily="34" charset="0"/>
                        <a:ea typeface="Calibri" panose="020F0502020204030204" pitchFamily="34" charset="0"/>
                        <a:cs typeface="Raavi" panose="020B0502040204020203" pitchFamily="34" charset="0"/>
                      </a:endParaRPr>
                    </a:p>
                  </a:txBody>
                  <a:tcPr marL="51124" marR="51124" marT="0" marB="0"/>
                </a:tc>
                <a:extLst>
                  <a:ext uri="{0D108BD9-81ED-4DB2-BD59-A6C34878D82A}">
                    <a16:rowId xmlns:a16="http://schemas.microsoft.com/office/drawing/2014/main" val="3393694917"/>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7" name="TextBox 6">
            <a:extLst>
              <a:ext uri="{FF2B5EF4-FFF2-40B4-BE49-F238E27FC236}">
                <a16:creationId xmlns:a16="http://schemas.microsoft.com/office/drawing/2014/main" id="{A8DA5A30-77F3-4CC0-A5C6-7E12C0ACB5AA}"/>
              </a:ext>
            </a:extLst>
          </p:cNvPr>
          <p:cNvSpPr txBox="1"/>
          <p:nvPr/>
        </p:nvSpPr>
        <p:spPr>
          <a:xfrm>
            <a:off x="1076325" y="867192"/>
            <a:ext cx="4743450" cy="461665"/>
          </a:xfrm>
          <a:prstGeom prst="rect">
            <a:avLst/>
          </a:prstGeom>
          <a:noFill/>
        </p:spPr>
        <p:txBody>
          <a:bodyPr wrap="square">
            <a:spAutoFit/>
          </a:bodyPr>
          <a:lstStyle/>
          <a:p>
            <a:r>
              <a:rPr lang="en-US" sz="2400" dirty="0">
                <a:solidFill>
                  <a:schemeClr val="accent4">
                    <a:lumMod val="50000"/>
                  </a:schemeClr>
                </a:solidFill>
                <a:latin typeface="Algerian" panose="04020705040A02060702" pitchFamily="82" charset="0"/>
                <a:cs typeface="Angsana New" panose="020B0502040204020203" pitchFamily="18" charset="-34"/>
              </a:rPr>
              <a:t>Process Model</a:t>
            </a:r>
            <a:endParaRPr lang="en-IN" sz="2400" dirty="0">
              <a:solidFill>
                <a:schemeClr val="accent4">
                  <a:lumMod val="50000"/>
                </a:schemeClr>
              </a:solidFill>
              <a:latin typeface="Algerian" panose="04020705040A02060702" pitchFamily="82" charset="0"/>
              <a:cs typeface="Angsana New" panose="020B0502040204020203" pitchFamily="18" charset="-34"/>
            </a:endParaRPr>
          </a:p>
        </p:txBody>
      </p:sp>
      <p:pic>
        <p:nvPicPr>
          <p:cNvPr id="8" name="Content Placeholder 3">
            <a:extLst>
              <a:ext uri="{FF2B5EF4-FFF2-40B4-BE49-F238E27FC236}">
                <a16:creationId xmlns:a16="http://schemas.microsoft.com/office/drawing/2014/main" id="{EB7813FD-C771-4177-A61F-09A801302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 y="1539240"/>
            <a:ext cx="4945380" cy="321061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100" name="Google Shape;100;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9" name="Title 1">
            <a:extLst>
              <a:ext uri="{FF2B5EF4-FFF2-40B4-BE49-F238E27FC236}">
                <a16:creationId xmlns:a16="http://schemas.microsoft.com/office/drawing/2014/main" id="{BD3BC1F3-1797-465D-8649-D2D63316F693}"/>
              </a:ext>
            </a:extLst>
          </p:cNvPr>
          <p:cNvSpPr>
            <a:spLocks noGrp="1"/>
          </p:cNvSpPr>
          <p:nvPr>
            <p:ph type="title"/>
          </p:nvPr>
        </p:nvSpPr>
        <p:spPr>
          <a:xfrm>
            <a:off x="1173480" y="60960"/>
            <a:ext cx="6073140" cy="609600"/>
          </a:xfrm>
        </p:spPr>
        <p:txBody>
          <a:bodyPr/>
          <a:lstStyle/>
          <a:p>
            <a:r>
              <a:rPr lang="en-US" sz="3200" dirty="0"/>
              <a:t>Implementation Technology</a:t>
            </a:r>
          </a:p>
        </p:txBody>
      </p:sp>
      <p:sp>
        <p:nvSpPr>
          <p:cNvPr id="12" name="Content Placeholder 2">
            <a:extLst>
              <a:ext uri="{FF2B5EF4-FFF2-40B4-BE49-F238E27FC236}">
                <a16:creationId xmlns:a16="http://schemas.microsoft.com/office/drawing/2014/main" id="{A4428EDA-3774-4C84-91D4-0593BC46AD0B}"/>
              </a:ext>
            </a:extLst>
          </p:cNvPr>
          <p:cNvSpPr txBox="1">
            <a:spLocks/>
          </p:cNvSpPr>
          <p:nvPr/>
        </p:nvSpPr>
        <p:spPr>
          <a:xfrm>
            <a:off x="0" y="670559"/>
            <a:ext cx="5501640" cy="44728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r>
              <a:rPr lang="en-US" sz="1800" u="sng" dirty="0">
                <a:solidFill>
                  <a:srgbClr val="FF0000"/>
                </a:solidFill>
                <a:latin typeface="Times New Roman" panose="02020603050405020304" pitchFamily="18" charset="0"/>
                <a:cs typeface="Times New Roman" panose="02020603050405020304" pitchFamily="18" charset="0"/>
              </a:rPr>
              <a:t>Hardware Requirement:</a:t>
            </a:r>
            <a:r>
              <a:rPr lang="en-US" sz="1800" dirty="0">
                <a:solidFill>
                  <a:srgbClr val="FF0000"/>
                </a:solidFill>
                <a:latin typeface="Times New Roman" panose="02020603050405020304" pitchFamily="18" charset="0"/>
                <a:cs typeface="Times New Roman" panose="02020603050405020304" pitchFamily="18" charset="0"/>
              </a:rPr>
              <a:t> </a:t>
            </a:r>
          </a:p>
          <a:p>
            <a:pPr marL="0" indent="0">
              <a:buFont typeface="Muli"/>
              <a:buNone/>
            </a:pPr>
            <a:r>
              <a:rPr lang="en-US" sz="1800" dirty="0">
                <a:solidFill>
                  <a:srgbClr val="FF0000"/>
                </a:solidFill>
                <a:latin typeface="Times New Roman" panose="02020603050405020304" pitchFamily="18" charset="0"/>
                <a:cs typeface="Times New Roman" panose="02020603050405020304" pitchFamily="18" charset="0"/>
              </a:rPr>
              <a:t>RAM: 8 GB</a:t>
            </a:r>
          </a:p>
          <a:p>
            <a:pPr marL="0" indent="0">
              <a:buFont typeface="Muli"/>
              <a:buNone/>
            </a:pPr>
            <a:r>
              <a:rPr lang="en-US" sz="1800" dirty="0">
                <a:solidFill>
                  <a:srgbClr val="FF0000"/>
                </a:solidFill>
                <a:latin typeface="Times New Roman" panose="02020603050405020304" pitchFamily="18" charset="0"/>
                <a:cs typeface="Times New Roman" panose="02020603050405020304" pitchFamily="18" charset="0"/>
              </a:rPr>
              <a:t>ROM: 1 GB </a:t>
            </a:r>
          </a:p>
          <a:p>
            <a:pPr marL="0" indent="0">
              <a:buFont typeface="Muli"/>
              <a:buNone/>
            </a:pPr>
            <a:r>
              <a:rPr lang="en-US" sz="1800" dirty="0">
                <a:solidFill>
                  <a:srgbClr val="FF0000"/>
                </a:solidFill>
                <a:latin typeface="Times New Roman" panose="02020603050405020304" pitchFamily="18" charset="0"/>
                <a:cs typeface="Times New Roman" panose="02020603050405020304" pitchFamily="18" charset="0"/>
              </a:rPr>
              <a:t>Monitor with minimum screen resolution of 1024x768. </a:t>
            </a:r>
          </a:p>
          <a:p>
            <a:r>
              <a:rPr lang="en-US" sz="1800" u="sng" dirty="0">
                <a:solidFill>
                  <a:srgbClr val="002060"/>
                </a:solidFill>
                <a:latin typeface="Times New Roman" panose="02020603050405020304" pitchFamily="18" charset="0"/>
                <a:cs typeface="Times New Roman" panose="02020603050405020304" pitchFamily="18" charset="0"/>
              </a:rPr>
              <a:t>Software Requirement:</a:t>
            </a:r>
            <a:r>
              <a:rPr lang="en-US" sz="1800" dirty="0">
                <a:solidFill>
                  <a:srgbClr val="002060"/>
                </a:solidFill>
                <a:latin typeface="Times New Roman" panose="02020603050405020304" pitchFamily="18" charset="0"/>
                <a:cs typeface="Times New Roman" panose="02020603050405020304" pitchFamily="18" charset="0"/>
              </a:rPr>
              <a:t> </a:t>
            </a:r>
          </a:p>
          <a:p>
            <a:pPr marL="0" indent="0">
              <a:buFont typeface="Muli"/>
              <a:buNone/>
            </a:pPr>
            <a:r>
              <a:rPr lang="en-US" sz="1800" dirty="0">
                <a:solidFill>
                  <a:srgbClr val="002060"/>
                </a:solidFill>
                <a:latin typeface="Times New Roman" panose="02020603050405020304" pitchFamily="18" charset="0"/>
                <a:cs typeface="Times New Roman" panose="02020603050405020304" pitchFamily="18" charset="0"/>
              </a:rPr>
              <a:t>Windows 8 &amp; above. </a:t>
            </a:r>
          </a:p>
          <a:p>
            <a:pPr marL="0" indent="0">
              <a:buFont typeface="Muli"/>
              <a:buNone/>
            </a:pPr>
            <a:r>
              <a:rPr lang="en-US" sz="1800" dirty="0">
                <a:solidFill>
                  <a:srgbClr val="002060"/>
                </a:solidFill>
                <a:latin typeface="Times New Roman" panose="02020603050405020304" pitchFamily="18" charset="0"/>
                <a:cs typeface="Times New Roman" panose="02020603050405020304" pitchFamily="18" charset="0"/>
              </a:rPr>
              <a:t>MacOS 8.0 &amp; above.</a:t>
            </a:r>
            <a:r>
              <a:rPr lang="en-US" sz="1800" dirty="0">
                <a:latin typeface="Times New Roman" panose="02020603050405020304" pitchFamily="18" charset="0"/>
                <a:cs typeface="Times New Roman" panose="02020603050405020304" pitchFamily="18" charset="0"/>
              </a:rPr>
              <a:t> </a:t>
            </a:r>
          </a:p>
          <a:p>
            <a:r>
              <a:rPr lang="en-US" sz="1800" u="sng" dirty="0">
                <a:solidFill>
                  <a:schemeClr val="bg2">
                    <a:lumMod val="75000"/>
                  </a:schemeClr>
                </a:solidFill>
                <a:latin typeface="Times New Roman" panose="02020603050405020304" pitchFamily="18" charset="0"/>
                <a:cs typeface="Times New Roman" panose="02020603050405020304" pitchFamily="18" charset="0"/>
              </a:rPr>
              <a:t>Browsers:</a:t>
            </a:r>
            <a:r>
              <a:rPr lang="en-US" sz="1800" dirty="0">
                <a:solidFill>
                  <a:schemeClr val="bg2">
                    <a:lumMod val="75000"/>
                  </a:schemeClr>
                </a:solidFill>
                <a:latin typeface="Times New Roman" panose="02020603050405020304" pitchFamily="18" charset="0"/>
                <a:cs typeface="Times New Roman" panose="02020603050405020304" pitchFamily="18" charset="0"/>
              </a:rPr>
              <a:t> </a:t>
            </a:r>
          </a:p>
          <a:p>
            <a:pPr marL="0" indent="0">
              <a:buFont typeface="Muli"/>
              <a:buNone/>
            </a:pPr>
            <a:r>
              <a:rPr lang="en-US" sz="1800" dirty="0">
                <a:solidFill>
                  <a:schemeClr val="bg2">
                    <a:lumMod val="75000"/>
                  </a:schemeClr>
                </a:solidFill>
                <a:latin typeface="Times New Roman" panose="02020603050405020304" pitchFamily="18" charset="0"/>
                <a:cs typeface="Times New Roman" panose="02020603050405020304" pitchFamily="18" charset="0"/>
              </a:rPr>
              <a:t>Google Chrome, Mozilla Firefox, IE(Internet Explorer),</a:t>
            </a:r>
          </a:p>
          <a:p>
            <a:pPr marL="0" indent="0">
              <a:buFont typeface="Muli"/>
              <a:buNone/>
            </a:pPr>
            <a:r>
              <a:rPr lang="en-US" sz="1800" dirty="0">
                <a:solidFill>
                  <a:schemeClr val="bg2">
                    <a:lumMod val="75000"/>
                  </a:schemeClr>
                </a:solidFill>
                <a:latin typeface="Times New Roman" panose="02020603050405020304" pitchFamily="18" charset="0"/>
                <a:cs typeface="Times New Roman" panose="02020603050405020304" pitchFamily="18" charset="0"/>
              </a:rPr>
              <a:t> Microsoft Edge </a:t>
            </a:r>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0"/>
          <p:cNvSpPr txBox="1">
            <a:spLocks noGrp="1"/>
          </p:cNvSpPr>
          <p:nvPr>
            <p:ph type="subTitle" idx="4294967295"/>
          </p:nvPr>
        </p:nvSpPr>
        <p:spPr>
          <a:xfrm>
            <a:off x="128458" y="1318186"/>
            <a:ext cx="4976700" cy="250712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600" dirty="0">
                <a:solidFill>
                  <a:srgbClr val="C00000"/>
                </a:solidFill>
                <a:latin typeface="Mongolian Baiti" panose="03000500000000000000" pitchFamily="66" charset="0"/>
                <a:cs typeface="Mongolian Baiti" panose="03000500000000000000" pitchFamily="66" charset="0"/>
              </a:rPr>
              <a:t>The data set is gathered from Kaggle Machine Learning Repository. It is a public arrangement of infections gathered for doctoral exploration. It has three datasets made by numbers out of genuine illness removed from every one of the specialists that are among the top specialists in their </a:t>
            </a:r>
            <a:r>
              <a:rPr lang="en-US" sz="1600" dirty="0" err="1">
                <a:solidFill>
                  <a:srgbClr val="C00000"/>
                </a:solidFill>
                <a:latin typeface="Mongolian Baiti" panose="03000500000000000000" pitchFamily="66" charset="0"/>
                <a:cs typeface="Mongolian Baiti" panose="03000500000000000000" pitchFamily="66" charset="0"/>
              </a:rPr>
              <a:t>feild</a:t>
            </a:r>
            <a:r>
              <a:rPr lang="en-US" sz="1600" dirty="0">
                <a:solidFill>
                  <a:srgbClr val="C00000"/>
                </a:solidFill>
                <a:latin typeface="Mongolian Baiti" panose="03000500000000000000" pitchFamily="66" charset="0"/>
                <a:cs typeface="Mongolian Baiti" panose="03000500000000000000" pitchFamily="66" charset="0"/>
              </a:rPr>
              <a:t>. In this manner, it will gather those sicknesses and specialists from a dataset as per the side effects classes like weakness, wheezing, cold and others.</a:t>
            </a:r>
            <a:endParaRPr sz="1600" dirty="0">
              <a:solidFill>
                <a:srgbClr val="C00000"/>
              </a:solidFill>
              <a:latin typeface="Mongolian Baiti" panose="03000500000000000000" pitchFamily="66" charset="0"/>
              <a:cs typeface="Mongolian Baiti" panose="03000500000000000000" pitchFamily="66" charset="0"/>
            </a:endParaRPr>
          </a:p>
        </p:txBody>
      </p:sp>
      <p:sp>
        <p:nvSpPr>
          <p:cNvPr id="107" name="Google Shape;107;p20"/>
          <p:cNvSpPr/>
          <p:nvPr/>
        </p:nvSpPr>
        <p:spPr>
          <a:xfrm>
            <a:off x="7282278" y="3011993"/>
            <a:ext cx="339869" cy="3245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20"/>
          <p:cNvGrpSpPr/>
          <p:nvPr/>
        </p:nvGrpSpPr>
        <p:grpSpPr>
          <a:xfrm>
            <a:off x="6860474" y="1189660"/>
            <a:ext cx="1456028" cy="1456403"/>
            <a:chOff x="6654650" y="3665275"/>
            <a:chExt cx="409100" cy="409125"/>
          </a:xfrm>
        </p:grpSpPr>
        <p:sp>
          <p:nvSpPr>
            <p:cNvPr id="109" name="Google Shape;109;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0"/>
          <p:cNvGrpSpPr/>
          <p:nvPr/>
        </p:nvGrpSpPr>
        <p:grpSpPr>
          <a:xfrm rot="1056949">
            <a:off x="5457333" y="2334562"/>
            <a:ext cx="961941" cy="962053"/>
            <a:chOff x="570875" y="4322250"/>
            <a:chExt cx="443300" cy="443325"/>
          </a:xfrm>
        </p:grpSpPr>
        <p:sp>
          <p:nvSpPr>
            <p:cNvPr id="112" name="Google Shape;112;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20"/>
          <p:cNvSpPr/>
          <p:nvPr/>
        </p:nvSpPr>
        <p:spPr>
          <a:xfrm rot="2466722">
            <a:off x="5565166" y="1471935"/>
            <a:ext cx="472204" cy="4508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rot="-1609319">
            <a:off x="6255742" y="1755624"/>
            <a:ext cx="339819" cy="32447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rot="2926198">
            <a:off x="8316146" y="2012664"/>
            <a:ext cx="254474" cy="24298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rot="-1609137">
            <a:off x="7257139" y="384869"/>
            <a:ext cx="229255" cy="2189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8" name="Title 1">
            <a:extLst>
              <a:ext uri="{FF2B5EF4-FFF2-40B4-BE49-F238E27FC236}">
                <a16:creationId xmlns:a16="http://schemas.microsoft.com/office/drawing/2014/main" id="{D6F67241-CF55-4D9D-87C5-5FAD629D96A0}"/>
              </a:ext>
            </a:extLst>
          </p:cNvPr>
          <p:cNvSpPr txBox="1">
            <a:spLocks/>
          </p:cNvSpPr>
          <p:nvPr/>
        </p:nvSpPr>
        <p:spPr>
          <a:xfrm>
            <a:off x="838200" y="365125"/>
            <a:ext cx="4426960" cy="7473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rgbClr val="00B0F0"/>
                </a:solidFill>
                <a:latin typeface="Algerian" panose="04020705040A02060702" pitchFamily="82" charset="0"/>
              </a:rPr>
              <a:t>Dataset Details</a:t>
            </a: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8" name="Google Shape;128;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Title 2">
            <a:extLst>
              <a:ext uri="{FF2B5EF4-FFF2-40B4-BE49-F238E27FC236}">
                <a16:creationId xmlns:a16="http://schemas.microsoft.com/office/drawing/2014/main" id="{CCB8F298-6E7D-4529-9BA1-112C9EBC5D54}"/>
              </a:ext>
            </a:extLst>
          </p:cNvPr>
          <p:cNvSpPr>
            <a:spLocks noGrp="1"/>
          </p:cNvSpPr>
          <p:nvPr>
            <p:ph type="title"/>
          </p:nvPr>
        </p:nvSpPr>
        <p:spPr>
          <a:xfrm>
            <a:off x="1421850" y="0"/>
            <a:ext cx="6300300" cy="857400"/>
          </a:xfrm>
        </p:spPr>
        <p:txBody>
          <a:bodyPr/>
          <a:lstStyle/>
          <a:p>
            <a:r>
              <a:rPr lang="en-US" dirty="0"/>
              <a:t>TRAINING DATASET</a:t>
            </a:r>
            <a:endParaRPr lang="en-IN" dirty="0"/>
          </a:p>
        </p:txBody>
      </p:sp>
      <p:pic>
        <p:nvPicPr>
          <p:cNvPr id="12" name="Picture 2">
            <a:extLst>
              <a:ext uri="{FF2B5EF4-FFF2-40B4-BE49-F238E27FC236}">
                <a16:creationId xmlns:a16="http://schemas.microsoft.com/office/drawing/2014/main" id="{8EA60FAE-E970-4898-A2F0-40CD96F6E6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9" t="24697" r="1759" b="9346"/>
          <a:stretch/>
        </p:blipFill>
        <p:spPr bwMode="auto">
          <a:xfrm>
            <a:off x="0" y="857400"/>
            <a:ext cx="6774180" cy="38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25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1206597" y="0"/>
            <a:ext cx="6300300" cy="57912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3200" dirty="0">
                <a:solidFill>
                  <a:srgbClr val="00B050"/>
                </a:solidFill>
                <a:latin typeface="Algerian" panose="04020705040A02060702" pitchFamily="82" charset="0"/>
              </a:rPr>
              <a:t>RESULT</a:t>
            </a:r>
            <a:endParaRPr dirty="0">
              <a:solidFill>
                <a:srgbClr val="00B050"/>
              </a:solidFill>
              <a:latin typeface="Algerian" panose="04020705040A02060702" pitchFamily="82" charset="0"/>
            </a:endParaRPr>
          </a:p>
        </p:txBody>
      </p:sp>
      <p:sp>
        <p:nvSpPr>
          <p:cNvPr id="137" name="Google Shape;137;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9" name="Picture 8">
            <a:extLst>
              <a:ext uri="{FF2B5EF4-FFF2-40B4-BE49-F238E27FC236}">
                <a16:creationId xmlns:a16="http://schemas.microsoft.com/office/drawing/2014/main" id="{85232235-1CCE-47A8-865A-19F8B0008AD7}"/>
              </a:ext>
            </a:extLst>
          </p:cNvPr>
          <p:cNvPicPr>
            <a:picLocks noChangeAspect="1"/>
          </p:cNvPicPr>
          <p:nvPr/>
        </p:nvPicPr>
        <p:blipFill>
          <a:blip r:embed="rId3"/>
          <a:stretch>
            <a:fillRect/>
          </a:stretch>
        </p:blipFill>
        <p:spPr>
          <a:xfrm>
            <a:off x="0" y="2571750"/>
            <a:ext cx="4531128" cy="2505149"/>
          </a:xfrm>
          <a:prstGeom prst="rect">
            <a:avLst/>
          </a:prstGeom>
        </p:spPr>
      </p:pic>
      <p:pic>
        <p:nvPicPr>
          <p:cNvPr id="11" name="Picture 10">
            <a:extLst>
              <a:ext uri="{FF2B5EF4-FFF2-40B4-BE49-F238E27FC236}">
                <a16:creationId xmlns:a16="http://schemas.microsoft.com/office/drawing/2014/main" id="{D8D5692D-A544-4AF1-A09C-80AAC8A36D61}"/>
              </a:ext>
            </a:extLst>
          </p:cNvPr>
          <p:cNvPicPr>
            <a:picLocks noChangeAspect="1"/>
          </p:cNvPicPr>
          <p:nvPr/>
        </p:nvPicPr>
        <p:blipFill>
          <a:blip r:embed="rId4"/>
          <a:stretch>
            <a:fillRect/>
          </a:stretch>
        </p:blipFill>
        <p:spPr>
          <a:xfrm>
            <a:off x="4612874" y="743068"/>
            <a:ext cx="4173190" cy="2672671"/>
          </a:xfrm>
          <a:prstGeom prst="rect">
            <a:avLst/>
          </a:prstGeom>
        </p:spPr>
      </p:pic>
      <p:pic>
        <p:nvPicPr>
          <p:cNvPr id="14" name="Picture 13">
            <a:extLst>
              <a:ext uri="{FF2B5EF4-FFF2-40B4-BE49-F238E27FC236}">
                <a16:creationId xmlns:a16="http://schemas.microsoft.com/office/drawing/2014/main" id="{830A3774-B5FE-4756-A1CB-985B32D5A95D}"/>
              </a:ext>
            </a:extLst>
          </p:cNvPr>
          <p:cNvPicPr>
            <a:picLocks noChangeAspect="1"/>
          </p:cNvPicPr>
          <p:nvPr/>
        </p:nvPicPr>
        <p:blipFill>
          <a:blip r:embed="rId5"/>
          <a:stretch>
            <a:fillRect/>
          </a:stretch>
        </p:blipFill>
        <p:spPr>
          <a:xfrm>
            <a:off x="746760" y="434341"/>
            <a:ext cx="2308860" cy="207841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theme/theme1.xml><?xml version="1.0" encoding="utf-8"?>
<a:theme xmlns:a="http://schemas.openxmlformats.org/drawingml/2006/main" name="Gower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966</Words>
  <Application>Microsoft Office PowerPoint</Application>
  <PresentationFormat>On-screen Show (16:9)</PresentationFormat>
  <Paragraphs>82</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OCR A Extended</vt:lpstr>
      <vt:lpstr>Mongolian Baiti</vt:lpstr>
      <vt:lpstr>Calibri</vt:lpstr>
      <vt:lpstr>Trebuchet MS</vt:lpstr>
      <vt:lpstr>Times New Roman</vt:lpstr>
      <vt:lpstr>Poppins</vt:lpstr>
      <vt:lpstr>Poppins Light</vt:lpstr>
      <vt:lpstr>Muli</vt:lpstr>
      <vt:lpstr>Arial</vt:lpstr>
      <vt:lpstr>Algerian</vt:lpstr>
      <vt:lpstr>Gower template</vt:lpstr>
      <vt:lpstr> ROBUSNESS(24x7 Virtual Doctor)   Kushal(1818559) Bhuvan Sharma(1818547)   Guide – Er. Anupriya Kaushal </vt:lpstr>
      <vt:lpstr>Index</vt:lpstr>
      <vt:lpstr>PowerPoint Presentation</vt:lpstr>
      <vt:lpstr>PowerPoint Presentation</vt:lpstr>
      <vt:lpstr>PowerPoint Presentation</vt:lpstr>
      <vt:lpstr>Implementation Technology</vt:lpstr>
      <vt:lpstr>PowerPoint Presentation</vt:lpstr>
      <vt:lpstr>TRAINING DATASET</vt:lpstr>
      <vt:lpstr>RESULT</vt:lpstr>
      <vt:lpstr>RESULT</vt:lpstr>
      <vt:lpstr>PowerPoint Presentation</vt:lpstr>
      <vt:lpstr>Analysis of Result</vt:lpstr>
      <vt:lpstr>ADVANTAGES</vt:lpstr>
      <vt:lpstr>ADVANTAGES</vt:lpstr>
      <vt:lpstr>Conclusion &amp; Future Scope</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ROBUSNESS(24x7 Virtual Doctor)   Kushal(1818559) Bhuvan Sharma(1818547)   Guide – Er. Anupriya Kaushal </dc:title>
  <cp:lastModifiedBy>Bhuvan Sharma</cp:lastModifiedBy>
  <cp:revision>16</cp:revision>
  <dcterms:modified xsi:type="dcterms:W3CDTF">2021-04-27T05:59:53Z</dcterms:modified>
</cp:coreProperties>
</file>